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59" r:id="rId6"/>
    <p:sldId id="261" r:id="rId7"/>
    <p:sldId id="262" r:id="rId8"/>
    <p:sldId id="264" r:id="rId9"/>
    <p:sldId id="265" r:id="rId10"/>
    <p:sldId id="266" r:id="rId11"/>
    <p:sldId id="267" r:id="rId12"/>
    <p:sldId id="263" r:id="rId13"/>
    <p:sldId id="268" r:id="rId14"/>
    <p:sldId id="269" r:id="rId15"/>
    <p:sldId id="270" r:id="rId16"/>
    <p:sldId id="275" r:id="rId17"/>
    <p:sldId id="274" r:id="rId18"/>
    <p:sldId id="271" r:id="rId19"/>
    <p:sldId id="273" r:id="rId20"/>
    <p:sldId id="276" r:id="rId21"/>
    <p:sldId id="277" r:id="rId22"/>
    <p:sldId id="272" r:id="rId23"/>
    <p:sldId id="27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57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AFE2409-A009-4884-AC18-B0D2D2037D18}" type="datetimeFigureOut">
              <a:rPr lang="en-US" smtClean="0"/>
              <a:t>5/16/2023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90A9E1-0A92-4A60-9B54-C2BEB628DC57}" type="slidenum">
              <a:rPr lang="en-US" smtClean="0"/>
              <a:t>‹#›</a:t>
            </a:fld>
            <a:endParaRPr lang="en-US"/>
          </a:p>
        </p:txBody>
      </p:sp>
    </p:spTree>
    <p:extLst>
      <p:ext uri="{BB962C8B-B14F-4D97-AF65-F5344CB8AC3E}">
        <p14:creationId xmlns:p14="http://schemas.microsoft.com/office/powerpoint/2010/main" val="669437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FE2409-A009-4884-AC18-B0D2D2037D18}" type="datetimeFigureOut">
              <a:rPr lang="en-US" smtClean="0"/>
              <a:t>5/16/2023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90A9E1-0A92-4A60-9B54-C2BEB628DC57}" type="slidenum">
              <a:rPr lang="en-US" smtClean="0"/>
              <a:t>‹#›</a:t>
            </a:fld>
            <a:endParaRPr lang="en-US"/>
          </a:p>
        </p:txBody>
      </p:sp>
    </p:spTree>
    <p:extLst>
      <p:ext uri="{BB962C8B-B14F-4D97-AF65-F5344CB8AC3E}">
        <p14:creationId xmlns:p14="http://schemas.microsoft.com/office/powerpoint/2010/main" val="4219975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FE2409-A009-4884-AC18-B0D2D2037D18}" type="datetimeFigureOut">
              <a:rPr lang="en-US" smtClean="0"/>
              <a:t>5/16/2023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90A9E1-0A92-4A60-9B54-C2BEB628DC57}" type="slidenum">
              <a:rPr lang="en-US" smtClean="0"/>
              <a:t>‹#›</a:t>
            </a:fld>
            <a:endParaRPr lang="en-US"/>
          </a:p>
        </p:txBody>
      </p:sp>
    </p:spTree>
    <p:extLst>
      <p:ext uri="{BB962C8B-B14F-4D97-AF65-F5344CB8AC3E}">
        <p14:creationId xmlns:p14="http://schemas.microsoft.com/office/powerpoint/2010/main" val="4134932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FE2409-A009-4884-AC18-B0D2D2037D18}" type="datetimeFigureOut">
              <a:rPr lang="en-US" smtClean="0"/>
              <a:t>5/16/2023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90A9E1-0A92-4A60-9B54-C2BEB628DC57}" type="slidenum">
              <a:rPr lang="en-US" smtClean="0"/>
              <a:t>‹#›</a:t>
            </a:fld>
            <a:endParaRPr lang="en-US"/>
          </a:p>
        </p:txBody>
      </p:sp>
    </p:spTree>
    <p:extLst>
      <p:ext uri="{BB962C8B-B14F-4D97-AF65-F5344CB8AC3E}">
        <p14:creationId xmlns:p14="http://schemas.microsoft.com/office/powerpoint/2010/main" val="1118891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FE2409-A009-4884-AC18-B0D2D2037D18}" type="datetimeFigureOut">
              <a:rPr lang="en-US" smtClean="0"/>
              <a:t>5/16/2023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90A9E1-0A92-4A60-9B54-C2BEB628DC57}" type="slidenum">
              <a:rPr lang="en-US" smtClean="0"/>
              <a:t>‹#›</a:t>
            </a:fld>
            <a:endParaRPr lang="en-US"/>
          </a:p>
        </p:txBody>
      </p:sp>
    </p:spTree>
    <p:extLst>
      <p:ext uri="{BB962C8B-B14F-4D97-AF65-F5344CB8AC3E}">
        <p14:creationId xmlns:p14="http://schemas.microsoft.com/office/powerpoint/2010/main" val="4230917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AFE2409-A009-4884-AC18-B0D2D2037D18}" type="datetimeFigureOut">
              <a:rPr lang="en-US" smtClean="0"/>
              <a:t>5/16/2023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90A9E1-0A92-4A60-9B54-C2BEB628DC57}" type="slidenum">
              <a:rPr lang="en-US" smtClean="0"/>
              <a:t>‹#›</a:t>
            </a:fld>
            <a:endParaRPr lang="en-US"/>
          </a:p>
        </p:txBody>
      </p:sp>
    </p:spTree>
    <p:extLst>
      <p:ext uri="{BB962C8B-B14F-4D97-AF65-F5344CB8AC3E}">
        <p14:creationId xmlns:p14="http://schemas.microsoft.com/office/powerpoint/2010/main" val="3023282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AFE2409-A009-4884-AC18-B0D2D2037D18}" type="datetimeFigureOut">
              <a:rPr lang="en-US" smtClean="0"/>
              <a:t>5/16/2023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90A9E1-0A92-4A60-9B54-C2BEB628DC57}" type="slidenum">
              <a:rPr lang="en-US" smtClean="0"/>
              <a:t>‹#›</a:t>
            </a:fld>
            <a:endParaRPr lang="en-US"/>
          </a:p>
        </p:txBody>
      </p:sp>
    </p:spTree>
    <p:extLst>
      <p:ext uri="{BB962C8B-B14F-4D97-AF65-F5344CB8AC3E}">
        <p14:creationId xmlns:p14="http://schemas.microsoft.com/office/powerpoint/2010/main" val="2475230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AFE2409-A009-4884-AC18-B0D2D2037D18}" type="datetimeFigureOut">
              <a:rPr lang="en-US" smtClean="0"/>
              <a:t>5/16/2023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90A9E1-0A92-4A60-9B54-C2BEB628DC57}" type="slidenum">
              <a:rPr lang="en-US" smtClean="0"/>
              <a:t>‹#›</a:t>
            </a:fld>
            <a:endParaRPr lang="en-US"/>
          </a:p>
        </p:txBody>
      </p:sp>
    </p:spTree>
    <p:extLst>
      <p:ext uri="{BB962C8B-B14F-4D97-AF65-F5344CB8AC3E}">
        <p14:creationId xmlns:p14="http://schemas.microsoft.com/office/powerpoint/2010/main" val="2116266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FE2409-A009-4884-AC18-B0D2D2037D18}" type="datetimeFigureOut">
              <a:rPr lang="en-US" smtClean="0"/>
              <a:t>5/16/2023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90A9E1-0A92-4A60-9B54-C2BEB628DC57}" type="slidenum">
              <a:rPr lang="en-US" smtClean="0"/>
              <a:t>‹#›</a:t>
            </a:fld>
            <a:endParaRPr lang="en-US"/>
          </a:p>
        </p:txBody>
      </p:sp>
    </p:spTree>
    <p:extLst>
      <p:ext uri="{BB962C8B-B14F-4D97-AF65-F5344CB8AC3E}">
        <p14:creationId xmlns:p14="http://schemas.microsoft.com/office/powerpoint/2010/main" val="554350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AFE2409-A009-4884-AC18-B0D2D2037D18}" type="datetimeFigureOut">
              <a:rPr lang="en-US" smtClean="0"/>
              <a:t>5/16/2023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90A9E1-0A92-4A60-9B54-C2BEB628DC57}" type="slidenum">
              <a:rPr lang="en-US" smtClean="0"/>
              <a:t>‹#›</a:t>
            </a:fld>
            <a:endParaRPr lang="en-US"/>
          </a:p>
        </p:txBody>
      </p:sp>
    </p:spTree>
    <p:extLst>
      <p:ext uri="{BB962C8B-B14F-4D97-AF65-F5344CB8AC3E}">
        <p14:creationId xmlns:p14="http://schemas.microsoft.com/office/powerpoint/2010/main" val="1851901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AFE2409-A009-4884-AC18-B0D2D2037D18}" type="datetimeFigureOut">
              <a:rPr lang="en-US" smtClean="0"/>
              <a:t>5/16/2023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90A9E1-0A92-4A60-9B54-C2BEB628DC57}" type="slidenum">
              <a:rPr lang="en-US" smtClean="0"/>
              <a:t>‹#›</a:t>
            </a:fld>
            <a:endParaRPr lang="en-US"/>
          </a:p>
        </p:txBody>
      </p:sp>
    </p:spTree>
    <p:extLst>
      <p:ext uri="{BB962C8B-B14F-4D97-AF65-F5344CB8AC3E}">
        <p14:creationId xmlns:p14="http://schemas.microsoft.com/office/powerpoint/2010/main" val="1386547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FE2409-A009-4884-AC18-B0D2D2037D18}" type="datetimeFigureOut">
              <a:rPr lang="en-US" smtClean="0"/>
              <a:t>5/16/2023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90A9E1-0A92-4A60-9B54-C2BEB628DC57}" type="slidenum">
              <a:rPr lang="en-US" smtClean="0"/>
              <a:t>‹#›</a:t>
            </a:fld>
            <a:endParaRPr lang="en-US"/>
          </a:p>
        </p:txBody>
      </p:sp>
    </p:spTree>
    <p:extLst>
      <p:ext uri="{BB962C8B-B14F-4D97-AF65-F5344CB8AC3E}">
        <p14:creationId xmlns:p14="http://schemas.microsoft.com/office/powerpoint/2010/main" val="367750611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hyperlink" Target="https://www.pickpik.com/flowers-pansies-close-up-macro-pansy-spring-155609" TargetMode="External"/><Relationship Id="rId2" Type="http://schemas.openxmlformats.org/officeDocument/2006/relationships/image" Target="../media/image1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4F7CA-C16F-DEAF-57E3-3BBE757A62FC}"/>
              </a:ext>
            </a:extLst>
          </p:cNvPr>
          <p:cNvSpPr>
            <a:spLocks noGrp="1"/>
          </p:cNvSpPr>
          <p:nvPr>
            <p:ph type="ctrTitle"/>
          </p:nvPr>
        </p:nvSpPr>
        <p:spPr>
          <a:xfrm>
            <a:off x="1524000" y="1122363"/>
            <a:ext cx="9144000" cy="1643697"/>
          </a:xfrm>
        </p:spPr>
        <p:txBody>
          <a:bodyPr/>
          <a:lstStyle/>
          <a:p>
            <a:r>
              <a:rPr lang="en-US" b="1" dirty="0"/>
              <a:t>Primary  Aldosteronism </a:t>
            </a:r>
          </a:p>
        </p:txBody>
      </p:sp>
      <p:sp>
        <p:nvSpPr>
          <p:cNvPr id="3" name="Subtitle 2">
            <a:extLst>
              <a:ext uri="{FF2B5EF4-FFF2-40B4-BE49-F238E27FC236}">
                <a16:creationId xmlns:a16="http://schemas.microsoft.com/office/drawing/2014/main" id="{8FA695AB-5AAA-A808-A8DC-31F32F46DC4C}"/>
              </a:ext>
            </a:extLst>
          </p:cNvPr>
          <p:cNvSpPr>
            <a:spLocks noGrp="1"/>
          </p:cNvSpPr>
          <p:nvPr>
            <p:ph type="subTitle" idx="1"/>
          </p:nvPr>
        </p:nvSpPr>
        <p:spPr>
          <a:xfrm>
            <a:off x="1524000" y="3614102"/>
            <a:ext cx="9144000" cy="1643697"/>
          </a:xfrm>
        </p:spPr>
        <p:txBody>
          <a:bodyPr/>
          <a:lstStyle/>
          <a:p>
            <a:r>
              <a:rPr lang="en-US" dirty="0"/>
              <a:t>Dr  Mitra  </a:t>
            </a:r>
            <a:r>
              <a:rPr lang="en-US" dirty="0" err="1"/>
              <a:t>Mehrad</a:t>
            </a:r>
            <a:endParaRPr lang="en-US" dirty="0"/>
          </a:p>
          <a:p>
            <a:r>
              <a:rPr lang="en-US" dirty="0"/>
              <a:t>Nephrologist</a:t>
            </a:r>
          </a:p>
        </p:txBody>
      </p:sp>
    </p:spTree>
    <p:extLst>
      <p:ext uri="{BB962C8B-B14F-4D97-AF65-F5344CB8AC3E}">
        <p14:creationId xmlns:p14="http://schemas.microsoft.com/office/powerpoint/2010/main" val="713729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F2B3E7F-B927-1241-CCBE-1D116A13025C}"/>
              </a:ext>
            </a:extLst>
          </p:cNvPr>
          <p:cNvSpPr txBox="1"/>
          <p:nvPr/>
        </p:nvSpPr>
        <p:spPr>
          <a:xfrm>
            <a:off x="2549156" y="384176"/>
            <a:ext cx="6097772" cy="369332"/>
          </a:xfrm>
          <a:prstGeom prst="rect">
            <a:avLst/>
          </a:prstGeom>
          <a:noFill/>
        </p:spPr>
        <p:txBody>
          <a:bodyPr wrap="square">
            <a:spAutoFit/>
          </a:bodyPr>
          <a:lstStyle/>
          <a:p>
            <a:r>
              <a:rPr lang="en-US" dirty="0">
                <a:solidFill>
                  <a:srgbClr val="FFFF00"/>
                </a:solidFill>
              </a:rPr>
              <a:t>Sympathetic Nervous System Overactivity</a:t>
            </a:r>
          </a:p>
        </p:txBody>
      </p:sp>
      <p:sp>
        <p:nvSpPr>
          <p:cNvPr id="7" name="TextBox 6">
            <a:extLst>
              <a:ext uri="{FF2B5EF4-FFF2-40B4-BE49-F238E27FC236}">
                <a16:creationId xmlns:a16="http://schemas.microsoft.com/office/drawing/2014/main" id="{957C3652-C38E-6327-071C-D4698DF1B13D}"/>
              </a:ext>
            </a:extLst>
          </p:cNvPr>
          <p:cNvSpPr txBox="1"/>
          <p:nvPr/>
        </p:nvSpPr>
        <p:spPr>
          <a:xfrm>
            <a:off x="2198281" y="1287391"/>
            <a:ext cx="6097772" cy="3139321"/>
          </a:xfrm>
          <a:prstGeom prst="rect">
            <a:avLst/>
          </a:prstGeom>
          <a:noFill/>
        </p:spPr>
        <p:txBody>
          <a:bodyPr wrap="square">
            <a:spAutoFit/>
          </a:bodyPr>
          <a:lstStyle/>
          <a:p>
            <a:r>
              <a:rPr lang="en-US" dirty="0"/>
              <a:t>At a neural level, there is evidence that aldosterone can increase sympathetic nervous system (SNS) activity  and impair baroreflex response  </a:t>
            </a:r>
          </a:p>
          <a:p>
            <a:endParaRPr lang="en-US" dirty="0"/>
          </a:p>
          <a:p>
            <a:r>
              <a:rPr lang="en-US" dirty="0"/>
              <a:t> Expression of MR has been demonstrated in the paraventricular nucleus (PVN), a hypothalamic nucleus involved in the regulation of sympathetic drive; MR-blockade has been shown to decrease NADPH oxidase activity and superoxide generation in the PVN of rats with heart failure, with a concomitant reduction of chronic excitation of neurons in the PVN and plasma NE levels</a:t>
            </a:r>
          </a:p>
        </p:txBody>
      </p:sp>
    </p:spTree>
    <p:extLst>
      <p:ext uri="{BB962C8B-B14F-4D97-AF65-F5344CB8AC3E}">
        <p14:creationId xmlns:p14="http://schemas.microsoft.com/office/powerpoint/2010/main" val="795855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545634-579A-7B89-0C49-7553BEC0CEE4}"/>
              </a:ext>
            </a:extLst>
          </p:cNvPr>
          <p:cNvSpPr txBox="1"/>
          <p:nvPr/>
        </p:nvSpPr>
        <p:spPr>
          <a:xfrm>
            <a:off x="2315240" y="458604"/>
            <a:ext cx="6097772" cy="369332"/>
          </a:xfrm>
          <a:prstGeom prst="rect">
            <a:avLst/>
          </a:prstGeom>
          <a:noFill/>
        </p:spPr>
        <p:txBody>
          <a:bodyPr wrap="square">
            <a:spAutoFit/>
          </a:bodyPr>
          <a:lstStyle/>
          <a:p>
            <a:r>
              <a:rPr lang="en-US" dirty="0">
                <a:solidFill>
                  <a:srgbClr val="FF6600"/>
                </a:solidFill>
              </a:rPr>
              <a:t>Adipose Tissue Dysfunction, Insulin Resistance, and Obesity</a:t>
            </a:r>
          </a:p>
        </p:txBody>
      </p:sp>
      <p:sp>
        <p:nvSpPr>
          <p:cNvPr id="5" name="TextBox 4">
            <a:extLst>
              <a:ext uri="{FF2B5EF4-FFF2-40B4-BE49-F238E27FC236}">
                <a16:creationId xmlns:a16="http://schemas.microsoft.com/office/drawing/2014/main" id="{F42186DC-0857-D40F-5349-460B4AF8414E}"/>
              </a:ext>
            </a:extLst>
          </p:cNvPr>
          <p:cNvSpPr txBox="1"/>
          <p:nvPr/>
        </p:nvSpPr>
        <p:spPr>
          <a:xfrm>
            <a:off x="2134486" y="1051266"/>
            <a:ext cx="6097772" cy="3416320"/>
          </a:xfrm>
          <a:prstGeom prst="rect">
            <a:avLst/>
          </a:prstGeom>
          <a:noFill/>
        </p:spPr>
        <p:txBody>
          <a:bodyPr wrap="square">
            <a:spAutoFit/>
          </a:bodyPr>
          <a:lstStyle/>
          <a:p>
            <a:r>
              <a:rPr lang="en-US" dirty="0"/>
              <a:t>From a molecular point of view,</a:t>
            </a:r>
          </a:p>
          <a:p>
            <a:r>
              <a:rPr lang="en-US" dirty="0"/>
              <a:t> this might be a consequence of the action exerted by </a:t>
            </a:r>
            <a:r>
              <a:rPr lang="en-US" dirty="0">
                <a:solidFill>
                  <a:srgbClr val="FFFF00"/>
                </a:solidFill>
              </a:rPr>
              <a:t>aldosterone on adipose tissue function</a:t>
            </a:r>
            <a:r>
              <a:rPr lang="en-US" dirty="0"/>
              <a:t>: aldosterone has been shown to reduce the release of insulin-sensitizing mediators by the adipocytes and pre-adipocytes by inducing </a:t>
            </a:r>
            <a:r>
              <a:rPr lang="en-US" dirty="0">
                <a:solidFill>
                  <a:srgbClr val="FFFF00"/>
                </a:solidFill>
              </a:rPr>
              <a:t>pro-inflammatory effects</a:t>
            </a:r>
            <a:r>
              <a:rPr lang="en-US" dirty="0"/>
              <a:t> in the adipose tissue and </a:t>
            </a:r>
            <a:r>
              <a:rPr lang="en-US" dirty="0">
                <a:solidFill>
                  <a:srgbClr val="FFFF00"/>
                </a:solidFill>
              </a:rPr>
              <a:t>altering adipokine expression</a:t>
            </a:r>
            <a:r>
              <a:rPr lang="en-US" dirty="0"/>
              <a:t> , thus promoting </a:t>
            </a:r>
            <a:r>
              <a:rPr lang="en-US" dirty="0">
                <a:solidFill>
                  <a:srgbClr val="FFFF00"/>
                </a:solidFill>
              </a:rPr>
              <a:t>insulin-resistance</a:t>
            </a:r>
            <a:r>
              <a:rPr lang="en-US" dirty="0"/>
              <a:t> both in animal models  and in humans. </a:t>
            </a:r>
          </a:p>
          <a:p>
            <a:endParaRPr lang="en-US" dirty="0"/>
          </a:p>
          <a:p>
            <a:r>
              <a:rPr lang="en-US" dirty="0"/>
              <a:t>Aldosterone has also shown inhibitory effects </a:t>
            </a:r>
            <a:r>
              <a:rPr lang="en-US" dirty="0">
                <a:solidFill>
                  <a:srgbClr val="FFC000"/>
                </a:solidFill>
              </a:rPr>
              <a:t>on insulin signaling </a:t>
            </a:r>
            <a:r>
              <a:rPr lang="en-US" dirty="0"/>
              <a:t>and </a:t>
            </a:r>
            <a:r>
              <a:rPr lang="en-US" dirty="0">
                <a:solidFill>
                  <a:srgbClr val="FFC000"/>
                </a:solidFill>
              </a:rPr>
              <a:t>insulin-stimulated glucose uptake </a:t>
            </a:r>
            <a:r>
              <a:rPr lang="en-US" dirty="0"/>
              <a:t>via </a:t>
            </a:r>
            <a:r>
              <a:rPr lang="en-US" dirty="0">
                <a:solidFill>
                  <a:srgbClr val="FF66FF"/>
                </a:solidFill>
              </a:rPr>
              <a:t>glut-4</a:t>
            </a:r>
            <a:r>
              <a:rPr lang="en-US" dirty="0"/>
              <a:t> in adipocytes, skeletal muscle, and vascular smooth muscle cells </a:t>
            </a:r>
          </a:p>
        </p:txBody>
      </p:sp>
      <p:sp>
        <p:nvSpPr>
          <p:cNvPr id="7" name="TextBox 6">
            <a:extLst>
              <a:ext uri="{FF2B5EF4-FFF2-40B4-BE49-F238E27FC236}">
                <a16:creationId xmlns:a16="http://schemas.microsoft.com/office/drawing/2014/main" id="{B8D9A43E-BA4A-D5B9-63CF-13832839AA9C}"/>
              </a:ext>
            </a:extLst>
          </p:cNvPr>
          <p:cNvSpPr txBox="1"/>
          <p:nvPr/>
        </p:nvSpPr>
        <p:spPr>
          <a:xfrm>
            <a:off x="2485360" y="4828585"/>
            <a:ext cx="6097772" cy="369332"/>
          </a:xfrm>
          <a:prstGeom prst="rect">
            <a:avLst/>
          </a:prstGeom>
          <a:noFill/>
        </p:spPr>
        <p:txBody>
          <a:bodyPr wrap="square">
            <a:spAutoFit/>
          </a:bodyPr>
          <a:lstStyle/>
          <a:p>
            <a:r>
              <a:rPr lang="en-US" dirty="0"/>
              <a:t>The link between aldosterone excess and OSA is bilateral</a:t>
            </a:r>
          </a:p>
        </p:txBody>
      </p:sp>
    </p:spTree>
    <p:extLst>
      <p:ext uri="{BB962C8B-B14F-4D97-AF65-F5344CB8AC3E}">
        <p14:creationId xmlns:p14="http://schemas.microsoft.com/office/powerpoint/2010/main" val="3424299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5124E8F-2D7D-EC49-DA90-672FC5B86E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7310" y="240030"/>
            <a:ext cx="9635490" cy="6035040"/>
          </a:xfrm>
          <a:prstGeom prst="rect">
            <a:avLst/>
          </a:prstGeom>
        </p:spPr>
      </p:pic>
    </p:spTree>
    <p:extLst>
      <p:ext uri="{BB962C8B-B14F-4D97-AF65-F5344CB8AC3E}">
        <p14:creationId xmlns:p14="http://schemas.microsoft.com/office/powerpoint/2010/main" val="28820199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CDEE34E-36B4-AF8E-3657-1B2678C548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1162" y="233362"/>
            <a:ext cx="8829675" cy="6391275"/>
          </a:xfrm>
          <a:prstGeom prst="rect">
            <a:avLst/>
          </a:prstGeom>
        </p:spPr>
      </p:pic>
      <p:sp>
        <p:nvSpPr>
          <p:cNvPr id="4" name="TextBox 3">
            <a:extLst>
              <a:ext uri="{FF2B5EF4-FFF2-40B4-BE49-F238E27FC236}">
                <a16:creationId xmlns:a16="http://schemas.microsoft.com/office/drawing/2014/main" id="{F8F3BF4B-51E3-7FC2-A6E3-D1DF1D49243A}"/>
              </a:ext>
            </a:extLst>
          </p:cNvPr>
          <p:cNvSpPr txBox="1"/>
          <p:nvPr/>
        </p:nvSpPr>
        <p:spPr>
          <a:xfrm>
            <a:off x="1687033" y="5040109"/>
            <a:ext cx="8835655" cy="1594884"/>
          </a:xfrm>
          <a:prstGeom prst="rect">
            <a:avLst/>
          </a:prstGeom>
          <a:solidFill>
            <a:schemeClr val="accent3">
              <a:lumMod val="75000"/>
            </a:schemeClr>
          </a:solidFill>
        </p:spPr>
        <p:txBody>
          <a:bodyPr wrap="square" rtlCol="0">
            <a:spAutoFit/>
          </a:bodyPr>
          <a:lstStyle/>
          <a:p>
            <a:endParaRPr lang="en-US" dirty="0"/>
          </a:p>
        </p:txBody>
      </p:sp>
    </p:spTree>
    <p:extLst>
      <p:ext uri="{BB962C8B-B14F-4D97-AF65-F5344CB8AC3E}">
        <p14:creationId xmlns:p14="http://schemas.microsoft.com/office/powerpoint/2010/main" val="29244763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6ACD4C6-5FB6-F740-55F0-545D13D32C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1580" y="422910"/>
            <a:ext cx="9692640" cy="5772150"/>
          </a:xfrm>
          <a:prstGeom prst="rect">
            <a:avLst/>
          </a:prstGeom>
        </p:spPr>
      </p:pic>
    </p:spTree>
    <p:extLst>
      <p:ext uri="{BB962C8B-B14F-4D97-AF65-F5344CB8AC3E}">
        <p14:creationId xmlns:p14="http://schemas.microsoft.com/office/powerpoint/2010/main" val="4488527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0D9E931-984F-42D6-E70C-01545C46D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4770" y="474734"/>
            <a:ext cx="4884468" cy="5908531"/>
          </a:xfrm>
          <a:prstGeom prst="rect">
            <a:avLst/>
          </a:prstGeom>
        </p:spPr>
      </p:pic>
    </p:spTree>
    <p:extLst>
      <p:ext uri="{BB962C8B-B14F-4D97-AF65-F5344CB8AC3E}">
        <p14:creationId xmlns:p14="http://schemas.microsoft.com/office/powerpoint/2010/main" val="19363539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84F300A-1666-355E-8075-8FC0ACB96D9A}"/>
              </a:ext>
            </a:extLst>
          </p:cNvPr>
          <p:cNvSpPr txBox="1"/>
          <p:nvPr/>
        </p:nvSpPr>
        <p:spPr>
          <a:xfrm>
            <a:off x="2374583" y="202704"/>
            <a:ext cx="6097904" cy="369332"/>
          </a:xfrm>
          <a:prstGeom prst="rect">
            <a:avLst/>
          </a:prstGeom>
          <a:noFill/>
        </p:spPr>
        <p:txBody>
          <a:bodyPr wrap="square">
            <a:spAutoFit/>
          </a:bodyPr>
          <a:lstStyle/>
          <a:p>
            <a:r>
              <a:rPr lang="en-US" dirty="0"/>
              <a:t>Clinical Subtypes of PA</a:t>
            </a:r>
          </a:p>
        </p:txBody>
      </p:sp>
      <p:sp>
        <p:nvSpPr>
          <p:cNvPr id="5" name="TextBox 4">
            <a:extLst>
              <a:ext uri="{FF2B5EF4-FFF2-40B4-BE49-F238E27FC236}">
                <a16:creationId xmlns:a16="http://schemas.microsoft.com/office/drawing/2014/main" id="{641E5E39-5EE8-6885-0559-90AB8391CA70}"/>
              </a:ext>
            </a:extLst>
          </p:cNvPr>
          <p:cNvSpPr txBox="1"/>
          <p:nvPr/>
        </p:nvSpPr>
        <p:spPr>
          <a:xfrm>
            <a:off x="2374583" y="572036"/>
            <a:ext cx="6097904" cy="2585323"/>
          </a:xfrm>
          <a:prstGeom prst="rect">
            <a:avLst/>
          </a:prstGeom>
          <a:noFill/>
        </p:spPr>
        <p:txBody>
          <a:bodyPr wrap="square">
            <a:spAutoFit/>
          </a:bodyPr>
          <a:lstStyle/>
          <a:p>
            <a:r>
              <a:rPr lang="en-US" dirty="0"/>
              <a:t>In symptomatic PA, more than 90% of all PA are nonhereditary cases. Those acquired PA consists of </a:t>
            </a:r>
            <a:r>
              <a:rPr lang="en-US" dirty="0">
                <a:solidFill>
                  <a:srgbClr val="00B0F0"/>
                </a:solidFill>
              </a:rPr>
              <a:t>two clinical subtypes</a:t>
            </a:r>
            <a:r>
              <a:rPr lang="en-US" dirty="0"/>
              <a:t>, </a:t>
            </a:r>
            <a:r>
              <a:rPr lang="en-US" dirty="0">
                <a:solidFill>
                  <a:srgbClr val="00B0F0"/>
                </a:solidFill>
              </a:rPr>
              <a:t>unilateral and bilateral </a:t>
            </a:r>
            <a:r>
              <a:rPr lang="en-US" dirty="0"/>
              <a:t>forms that the Endocrine Society recommends differentiating by AVS . </a:t>
            </a:r>
          </a:p>
          <a:p>
            <a:r>
              <a:rPr lang="en-US" dirty="0"/>
              <a:t>Unilateral PA is known as a surgically curable case, mostly caused by APAs , and bilateral PA, so-called bilateral hyperaldosteronism (BHA) is roughly considered as nontumorous entity which requires mineralocorticoid receptor blocking to abolish the increased cardiovascular risk</a:t>
            </a:r>
          </a:p>
        </p:txBody>
      </p:sp>
      <p:sp>
        <p:nvSpPr>
          <p:cNvPr id="7" name="TextBox 6">
            <a:extLst>
              <a:ext uri="{FF2B5EF4-FFF2-40B4-BE49-F238E27FC236}">
                <a16:creationId xmlns:a16="http://schemas.microsoft.com/office/drawing/2014/main" id="{22C8FCD9-D654-3D44-4EC5-9891F4F977CD}"/>
              </a:ext>
            </a:extLst>
          </p:cNvPr>
          <p:cNvSpPr txBox="1"/>
          <p:nvPr/>
        </p:nvSpPr>
        <p:spPr>
          <a:xfrm>
            <a:off x="1805940" y="3489544"/>
            <a:ext cx="7863840" cy="646331"/>
          </a:xfrm>
          <a:prstGeom prst="rect">
            <a:avLst/>
          </a:prstGeom>
          <a:noFill/>
        </p:spPr>
        <p:txBody>
          <a:bodyPr wrap="square">
            <a:spAutoFit/>
          </a:bodyPr>
          <a:lstStyle/>
          <a:p>
            <a:r>
              <a:rPr lang="en-US" dirty="0"/>
              <a:t> On the other hand, </a:t>
            </a:r>
            <a:r>
              <a:rPr lang="en-US" dirty="0">
                <a:solidFill>
                  <a:srgbClr val="FF6600"/>
                </a:solidFill>
              </a:rPr>
              <a:t>FH</a:t>
            </a:r>
            <a:r>
              <a:rPr lang="en-US" dirty="0"/>
              <a:t> is an uncommon form which presents early onset of PA . </a:t>
            </a:r>
          </a:p>
          <a:p>
            <a:r>
              <a:rPr lang="en-US" dirty="0"/>
              <a:t>All subsets of FH are inherited by autosomal dominant pattern.</a:t>
            </a:r>
          </a:p>
        </p:txBody>
      </p:sp>
      <p:sp>
        <p:nvSpPr>
          <p:cNvPr id="9" name="TextBox 8">
            <a:extLst>
              <a:ext uri="{FF2B5EF4-FFF2-40B4-BE49-F238E27FC236}">
                <a16:creationId xmlns:a16="http://schemas.microsoft.com/office/drawing/2014/main" id="{8ABE9667-A2C6-D8A7-595B-001EA3845518}"/>
              </a:ext>
            </a:extLst>
          </p:cNvPr>
          <p:cNvSpPr txBox="1"/>
          <p:nvPr/>
        </p:nvSpPr>
        <p:spPr>
          <a:xfrm>
            <a:off x="1805940" y="4327505"/>
            <a:ext cx="8332470" cy="1477328"/>
          </a:xfrm>
          <a:prstGeom prst="rect">
            <a:avLst/>
          </a:prstGeom>
          <a:noFill/>
        </p:spPr>
        <p:txBody>
          <a:bodyPr wrap="square">
            <a:spAutoFit/>
          </a:bodyPr>
          <a:lstStyle/>
          <a:p>
            <a:r>
              <a:rPr lang="en-US" dirty="0">
                <a:solidFill>
                  <a:srgbClr val="FF6600"/>
                </a:solidFill>
              </a:rPr>
              <a:t>Genetic tests are recommended to detect FH in PA cases with </a:t>
            </a:r>
            <a:r>
              <a:rPr lang="en-US" dirty="0"/>
              <a:t>a </a:t>
            </a:r>
            <a:r>
              <a:rPr lang="en-US" u="sng" dirty="0">
                <a:solidFill>
                  <a:srgbClr val="FFFF00"/>
                </a:solidFill>
              </a:rPr>
              <a:t>family history of hypertension and/or child-onset hypertension. </a:t>
            </a:r>
          </a:p>
          <a:p>
            <a:r>
              <a:rPr lang="en-US" dirty="0"/>
              <a:t>The genes responsible for FH types I, II, III, IV, and  V</a:t>
            </a:r>
          </a:p>
          <a:p>
            <a:r>
              <a:rPr lang="en-US" dirty="0"/>
              <a:t> are CYP11B2/CYP11B1 chimeric gene, CLCN2, KCNJ5, CACNA1H, and CACNA1D, respectively</a:t>
            </a:r>
          </a:p>
        </p:txBody>
      </p:sp>
    </p:spTree>
    <p:extLst>
      <p:ext uri="{BB962C8B-B14F-4D97-AF65-F5344CB8AC3E}">
        <p14:creationId xmlns:p14="http://schemas.microsoft.com/office/powerpoint/2010/main" val="34983610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59A0A10-EC8B-AE61-D29E-FC4C08D095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5930" y="738026"/>
            <a:ext cx="9589770" cy="5971384"/>
          </a:xfrm>
          <a:prstGeom prst="rect">
            <a:avLst/>
          </a:prstGeom>
        </p:spPr>
      </p:pic>
      <p:sp>
        <p:nvSpPr>
          <p:cNvPr id="5" name="TextBox 4">
            <a:extLst>
              <a:ext uri="{FF2B5EF4-FFF2-40B4-BE49-F238E27FC236}">
                <a16:creationId xmlns:a16="http://schemas.microsoft.com/office/drawing/2014/main" id="{1F708D98-9637-75D2-958D-E5BC2C8033B1}"/>
              </a:ext>
            </a:extLst>
          </p:cNvPr>
          <p:cNvSpPr txBox="1"/>
          <p:nvPr/>
        </p:nvSpPr>
        <p:spPr>
          <a:xfrm>
            <a:off x="1165860" y="148590"/>
            <a:ext cx="9509759" cy="646331"/>
          </a:xfrm>
          <a:prstGeom prst="rect">
            <a:avLst/>
          </a:prstGeom>
          <a:noFill/>
        </p:spPr>
        <p:txBody>
          <a:bodyPr wrap="square">
            <a:spAutoFit/>
          </a:bodyPr>
          <a:lstStyle/>
          <a:p>
            <a:r>
              <a:rPr lang="en-US" dirty="0"/>
              <a:t> Histopathological Classification of PA and Their Expression Profiles of Steroidogenic Enzymes</a:t>
            </a:r>
          </a:p>
          <a:p>
            <a:r>
              <a:rPr lang="en-US" b="1" dirty="0">
                <a:solidFill>
                  <a:srgbClr val="FFFF00"/>
                </a:solidFill>
              </a:rPr>
              <a:t>                                                                        The HISTALDO Consensus</a:t>
            </a:r>
          </a:p>
        </p:txBody>
      </p:sp>
    </p:spTree>
    <p:extLst>
      <p:ext uri="{BB962C8B-B14F-4D97-AF65-F5344CB8AC3E}">
        <p14:creationId xmlns:p14="http://schemas.microsoft.com/office/powerpoint/2010/main" val="32978236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D537B8F-D15C-BE3F-DC86-AA8BE889F7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49039" y="320040"/>
            <a:ext cx="4990775" cy="5910792"/>
          </a:xfrm>
          <a:prstGeom prst="rect">
            <a:avLst/>
          </a:prstGeom>
        </p:spPr>
      </p:pic>
      <p:sp>
        <p:nvSpPr>
          <p:cNvPr id="4" name="TextBox 3">
            <a:extLst>
              <a:ext uri="{FF2B5EF4-FFF2-40B4-BE49-F238E27FC236}">
                <a16:creationId xmlns:a16="http://schemas.microsoft.com/office/drawing/2014/main" id="{2FE9BEDC-D72F-32D7-67AC-BB3C576F825F}"/>
              </a:ext>
            </a:extLst>
          </p:cNvPr>
          <p:cNvSpPr txBox="1"/>
          <p:nvPr/>
        </p:nvSpPr>
        <p:spPr>
          <a:xfrm>
            <a:off x="3749039" y="1371600"/>
            <a:ext cx="4990775" cy="925830"/>
          </a:xfrm>
          <a:prstGeom prst="rect">
            <a:avLst/>
          </a:prstGeom>
          <a:solidFill>
            <a:srgbClr val="002060"/>
          </a:solidFill>
        </p:spPr>
        <p:txBody>
          <a:bodyPr wrap="square" rtlCol="0">
            <a:spAutoFit/>
          </a:bodyPr>
          <a:lstStyle/>
          <a:p>
            <a:endParaRPr lang="en-US" dirty="0"/>
          </a:p>
        </p:txBody>
      </p:sp>
      <p:sp>
        <p:nvSpPr>
          <p:cNvPr id="6" name="TextBox 5">
            <a:extLst>
              <a:ext uri="{FF2B5EF4-FFF2-40B4-BE49-F238E27FC236}">
                <a16:creationId xmlns:a16="http://schemas.microsoft.com/office/drawing/2014/main" id="{6FDB93FB-B336-C000-39E6-2A80AAEFCC01}"/>
              </a:ext>
            </a:extLst>
          </p:cNvPr>
          <p:cNvSpPr txBox="1"/>
          <p:nvPr/>
        </p:nvSpPr>
        <p:spPr>
          <a:xfrm>
            <a:off x="3749039" y="320040"/>
            <a:ext cx="4990775" cy="369332"/>
          </a:xfrm>
          <a:prstGeom prst="rect">
            <a:avLst/>
          </a:prstGeom>
          <a:solidFill>
            <a:srgbClr val="002060"/>
          </a:solidFill>
        </p:spPr>
        <p:txBody>
          <a:bodyPr wrap="square" rtlCol="0">
            <a:spAutoFit/>
          </a:bodyPr>
          <a:lstStyle/>
          <a:p>
            <a:endParaRPr lang="en-US" dirty="0"/>
          </a:p>
        </p:txBody>
      </p:sp>
      <p:sp>
        <p:nvSpPr>
          <p:cNvPr id="7" name="TextBox 6">
            <a:extLst>
              <a:ext uri="{FF2B5EF4-FFF2-40B4-BE49-F238E27FC236}">
                <a16:creationId xmlns:a16="http://schemas.microsoft.com/office/drawing/2014/main" id="{CC4467B9-B4DA-8BF3-57B6-666FC2F90A42}"/>
              </a:ext>
            </a:extLst>
          </p:cNvPr>
          <p:cNvSpPr txBox="1"/>
          <p:nvPr/>
        </p:nvSpPr>
        <p:spPr>
          <a:xfrm>
            <a:off x="3749039" y="528174"/>
            <a:ext cx="685801" cy="369332"/>
          </a:xfrm>
          <a:prstGeom prst="rect">
            <a:avLst/>
          </a:prstGeom>
          <a:solidFill>
            <a:srgbClr val="002060"/>
          </a:solidFill>
        </p:spPr>
        <p:txBody>
          <a:bodyPr wrap="square" rtlCol="0">
            <a:spAutoFit/>
          </a:bodyPr>
          <a:lstStyle/>
          <a:p>
            <a:endParaRPr lang="en-US" dirty="0"/>
          </a:p>
        </p:txBody>
      </p:sp>
      <p:cxnSp>
        <p:nvCxnSpPr>
          <p:cNvPr id="9" name="Straight Arrow Connector 8">
            <a:extLst>
              <a:ext uri="{FF2B5EF4-FFF2-40B4-BE49-F238E27FC236}">
                <a16:creationId xmlns:a16="http://schemas.microsoft.com/office/drawing/2014/main" id="{A043B31F-03EC-B7E9-E904-AC92F6B490B9}"/>
              </a:ext>
            </a:extLst>
          </p:cNvPr>
          <p:cNvCxnSpPr>
            <a:cxnSpLocks/>
          </p:cNvCxnSpPr>
          <p:nvPr/>
        </p:nvCxnSpPr>
        <p:spPr>
          <a:xfrm>
            <a:off x="3543300" y="712840"/>
            <a:ext cx="66294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1C255B90-8E12-FBC4-92B3-21DC866EAA70}"/>
              </a:ext>
            </a:extLst>
          </p:cNvPr>
          <p:cNvSpPr txBox="1"/>
          <p:nvPr/>
        </p:nvSpPr>
        <p:spPr>
          <a:xfrm>
            <a:off x="4697730" y="1649849"/>
            <a:ext cx="3817620" cy="369332"/>
          </a:xfrm>
          <a:prstGeom prst="rect">
            <a:avLst/>
          </a:prstGeom>
          <a:noFill/>
        </p:spPr>
        <p:txBody>
          <a:bodyPr wrap="square" rtlCol="0">
            <a:spAutoFit/>
          </a:bodyPr>
          <a:lstStyle/>
          <a:p>
            <a:r>
              <a:rPr lang="en-US" dirty="0">
                <a:solidFill>
                  <a:srgbClr val="FF6600"/>
                </a:solidFill>
              </a:rPr>
              <a:t>Who should be screened?</a:t>
            </a:r>
          </a:p>
        </p:txBody>
      </p:sp>
    </p:spTree>
    <p:extLst>
      <p:ext uri="{BB962C8B-B14F-4D97-AF65-F5344CB8AC3E}">
        <p14:creationId xmlns:p14="http://schemas.microsoft.com/office/powerpoint/2010/main" val="14527662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9523261-60D9-F167-DF93-50A20F7F5F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0250" y="137160"/>
            <a:ext cx="7715250" cy="6339384"/>
          </a:xfrm>
          <a:prstGeom prst="rect">
            <a:avLst/>
          </a:prstGeom>
        </p:spPr>
      </p:pic>
    </p:spTree>
    <p:extLst>
      <p:ext uri="{BB962C8B-B14F-4D97-AF65-F5344CB8AC3E}">
        <p14:creationId xmlns:p14="http://schemas.microsoft.com/office/powerpoint/2010/main" val="1037622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A05F2-049D-EB26-F242-5B47BB401237}"/>
              </a:ext>
            </a:extLst>
          </p:cNvPr>
          <p:cNvSpPr>
            <a:spLocks noGrp="1"/>
          </p:cNvSpPr>
          <p:nvPr>
            <p:ph type="title"/>
          </p:nvPr>
        </p:nvSpPr>
        <p:spPr>
          <a:xfrm>
            <a:off x="838200" y="365125"/>
            <a:ext cx="10515600" cy="560705"/>
          </a:xfrm>
        </p:spPr>
        <p:txBody>
          <a:bodyPr>
            <a:normAutofit/>
          </a:bodyPr>
          <a:lstStyle/>
          <a:p>
            <a:r>
              <a:rPr lang="en-US" sz="2400" b="1" dirty="0">
                <a:solidFill>
                  <a:srgbClr val="00B0F0"/>
                </a:solidFill>
              </a:rPr>
              <a:t>Introduction</a:t>
            </a:r>
            <a:r>
              <a:rPr lang="en-US" sz="2000" dirty="0">
                <a:solidFill>
                  <a:srgbClr val="FFFF00"/>
                </a:solidFill>
              </a:rPr>
              <a:t> </a:t>
            </a:r>
          </a:p>
        </p:txBody>
      </p:sp>
      <p:sp>
        <p:nvSpPr>
          <p:cNvPr id="3" name="TextBox 2">
            <a:extLst>
              <a:ext uri="{FF2B5EF4-FFF2-40B4-BE49-F238E27FC236}">
                <a16:creationId xmlns:a16="http://schemas.microsoft.com/office/drawing/2014/main" id="{6F783F0F-6D74-D53F-0D2F-45DC89AF88BC}"/>
              </a:ext>
            </a:extLst>
          </p:cNvPr>
          <p:cNvSpPr txBox="1"/>
          <p:nvPr/>
        </p:nvSpPr>
        <p:spPr>
          <a:xfrm>
            <a:off x="1337310" y="1177290"/>
            <a:ext cx="8881110" cy="2862322"/>
          </a:xfrm>
          <a:prstGeom prst="rect">
            <a:avLst/>
          </a:prstGeom>
          <a:noFill/>
        </p:spPr>
        <p:txBody>
          <a:bodyPr wrap="square" rtlCol="0">
            <a:spAutoFit/>
          </a:bodyPr>
          <a:lstStyle/>
          <a:p>
            <a:r>
              <a:rPr lang="en-US" dirty="0"/>
              <a:t>Arterial hypertension (AH) represents one of the main risk factors for premature death, affecting about 10 to 40% of the world population </a:t>
            </a:r>
          </a:p>
          <a:p>
            <a:endParaRPr lang="en-US" dirty="0"/>
          </a:p>
          <a:p>
            <a:r>
              <a:rPr lang="en-US" dirty="0"/>
              <a:t>For the last seven decades, primary aldosteronism (PA) has been gradually recognized as a leading cause of secondary hypertension harboring increased risks of cardiovascular incidents compared to essential hypertension   </a:t>
            </a:r>
          </a:p>
          <a:p>
            <a:endParaRPr lang="en-US" dirty="0"/>
          </a:p>
          <a:p>
            <a:r>
              <a:rPr lang="en-US" dirty="0"/>
              <a:t> Primary aldosteronism (PA) is the most frequent cause of endocrine AH, with a prevalence of around 4% and 10% in hypertensive patients treated in primary and tertiary care services, respectively, reaching around 20% of patients with resistant AH</a:t>
            </a:r>
          </a:p>
        </p:txBody>
      </p:sp>
      <p:pic>
        <p:nvPicPr>
          <p:cNvPr id="5" name="Picture 4">
            <a:extLst>
              <a:ext uri="{FF2B5EF4-FFF2-40B4-BE49-F238E27FC236}">
                <a16:creationId xmlns:a16="http://schemas.microsoft.com/office/drawing/2014/main" id="{5D97FC6D-67DD-5579-E678-2DA72B7274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89228" y="4238754"/>
            <a:ext cx="3221666" cy="1885630"/>
          </a:xfrm>
          <a:prstGeom prst="rect">
            <a:avLst/>
          </a:prstGeom>
        </p:spPr>
      </p:pic>
    </p:spTree>
    <p:extLst>
      <p:ext uri="{BB962C8B-B14F-4D97-AF65-F5344CB8AC3E}">
        <p14:creationId xmlns:p14="http://schemas.microsoft.com/office/powerpoint/2010/main" val="27175984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CBC5309-F8CA-EF09-CDD3-0C14BB33A92F}"/>
              </a:ext>
            </a:extLst>
          </p:cNvPr>
          <p:cNvSpPr txBox="1"/>
          <p:nvPr/>
        </p:nvSpPr>
        <p:spPr>
          <a:xfrm>
            <a:off x="2434856" y="457200"/>
            <a:ext cx="4433777" cy="400110"/>
          </a:xfrm>
          <a:prstGeom prst="rect">
            <a:avLst/>
          </a:prstGeom>
          <a:noFill/>
        </p:spPr>
        <p:txBody>
          <a:bodyPr wrap="square" rtlCol="0">
            <a:spAutoFit/>
          </a:bodyPr>
          <a:lstStyle/>
          <a:p>
            <a:r>
              <a:rPr lang="en-US" sz="2000" dirty="0">
                <a:solidFill>
                  <a:srgbClr val="FFFF00"/>
                </a:solidFill>
              </a:rPr>
              <a:t>Diagnostic approach</a:t>
            </a:r>
          </a:p>
        </p:txBody>
      </p:sp>
      <p:sp>
        <p:nvSpPr>
          <p:cNvPr id="4" name="TextBox 3">
            <a:extLst>
              <a:ext uri="{FF2B5EF4-FFF2-40B4-BE49-F238E27FC236}">
                <a16:creationId xmlns:a16="http://schemas.microsoft.com/office/drawing/2014/main" id="{4885D520-7EF9-CB76-06BE-39A622E65CF2}"/>
              </a:ext>
            </a:extLst>
          </p:cNvPr>
          <p:cNvSpPr txBox="1"/>
          <p:nvPr/>
        </p:nvSpPr>
        <p:spPr>
          <a:xfrm>
            <a:off x="2081323" y="1012076"/>
            <a:ext cx="6097772" cy="646331"/>
          </a:xfrm>
          <a:prstGeom prst="rect">
            <a:avLst/>
          </a:prstGeom>
          <a:noFill/>
        </p:spPr>
        <p:txBody>
          <a:bodyPr wrap="square">
            <a:spAutoFit/>
          </a:bodyPr>
          <a:lstStyle/>
          <a:p>
            <a:r>
              <a:rPr lang="en-US" dirty="0"/>
              <a:t>In the current guidelines, PA confirmation is composed of </a:t>
            </a:r>
            <a:r>
              <a:rPr lang="en-US" dirty="0">
                <a:solidFill>
                  <a:srgbClr val="00B0F0"/>
                </a:solidFill>
              </a:rPr>
              <a:t>two steps</a:t>
            </a:r>
            <a:r>
              <a:rPr lang="en-US" dirty="0"/>
              <a:t>, screening and confirmatory tests</a:t>
            </a:r>
          </a:p>
        </p:txBody>
      </p:sp>
      <p:sp>
        <p:nvSpPr>
          <p:cNvPr id="6" name="TextBox 5">
            <a:extLst>
              <a:ext uri="{FF2B5EF4-FFF2-40B4-BE49-F238E27FC236}">
                <a16:creationId xmlns:a16="http://schemas.microsoft.com/office/drawing/2014/main" id="{A55664E9-CFA6-F775-107A-1039CEB00DFE}"/>
              </a:ext>
            </a:extLst>
          </p:cNvPr>
          <p:cNvSpPr txBox="1"/>
          <p:nvPr/>
        </p:nvSpPr>
        <p:spPr>
          <a:xfrm>
            <a:off x="2081323" y="1813173"/>
            <a:ext cx="6097772" cy="1200329"/>
          </a:xfrm>
          <a:prstGeom prst="rect">
            <a:avLst/>
          </a:prstGeom>
          <a:noFill/>
        </p:spPr>
        <p:txBody>
          <a:bodyPr wrap="square">
            <a:spAutoFit/>
          </a:bodyPr>
          <a:lstStyle/>
          <a:p>
            <a:r>
              <a:rPr lang="en-US" dirty="0"/>
              <a:t>Based on the biochemical features of PA, including autonomous overproduction of aldosterone and subsequent renin suppression, screening for PA is performed with evaluation of both PAC and renin levels and its ratio</a:t>
            </a:r>
          </a:p>
        </p:txBody>
      </p:sp>
      <p:sp>
        <p:nvSpPr>
          <p:cNvPr id="8" name="TextBox 7">
            <a:extLst>
              <a:ext uri="{FF2B5EF4-FFF2-40B4-BE49-F238E27FC236}">
                <a16:creationId xmlns:a16="http://schemas.microsoft.com/office/drawing/2014/main" id="{3BF88EBE-83E3-922D-D72B-EEB9B1D55915}"/>
              </a:ext>
            </a:extLst>
          </p:cNvPr>
          <p:cNvSpPr txBox="1"/>
          <p:nvPr/>
        </p:nvSpPr>
        <p:spPr>
          <a:xfrm>
            <a:off x="2081323" y="3307024"/>
            <a:ext cx="6097772" cy="1477328"/>
          </a:xfrm>
          <a:prstGeom prst="rect">
            <a:avLst/>
          </a:prstGeom>
          <a:noFill/>
          <a:ln>
            <a:solidFill>
              <a:schemeClr val="accent1"/>
            </a:solidFill>
          </a:ln>
        </p:spPr>
        <p:txBody>
          <a:bodyPr wrap="square">
            <a:spAutoFit/>
          </a:bodyPr>
          <a:lstStyle/>
          <a:p>
            <a:r>
              <a:rPr lang="en-US" dirty="0"/>
              <a:t>The reliability of the endocrinological evaluation is preserved when the testing conditions are set as </a:t>
            </a:r>
            <a:r>
              <a:rPr lang="en-US" dirty="0">
                <a:solidFill>
                  <a:srgbClr val="FFFF00"/>
                </a:solidFill>
              </a:rPr>
              <a:t>under unrestricted salt </a:t>
            </a:r>
            <a:r>
              <a:rPr lang="en-US" dirty="0"/>
              <a:t>diet and after </a:t>
            </a:r>
            <a:r>
              <a:rPr lang="en-US" dirty="0">
                <a:solidFill>
                  <a:srgbClr val="FFFF00"/>
                </a:solidFill>
              </a:rPr>
              <a:t>correction of hypokalemia </a:t>
            </a:r>
            <a:r>
              <a:rPr lang="en-US" dirty="0"/>
              <a:t>and </a:t>
            </a:r>
            <a:r>
              <a:rPr lang="en-US" dirty="0">
                <a:solidFill>
                  <a:srgbClr val="FFFF00"/>
                </a:solidFill>
              </a:rPr>
              <a:t>adjustment of medications interfering </a:t>
            </a:r>
            <a:r>
              <a:rPr lang="en-US" dirty="0"/>
              <a:t>the renin-angiotensin-aldosterone system (RAAS).</a:t>
            </a:r>
          </a:p>
        </p:txBody>
      </p:sp>
      <p:sp>
        <p:nvSpPr>
          <p:cNvPr id="10" name="TextBox 9">
            <a:extLst>
              <a:ext uri="{FF2B5EF4-FFF2-40B4-BE49-F238E27FC236}">
                <a16:creationId xmlns:a16="http://schemas.microsoft.com/office/drawing/2014/main" id="{26F961D7-AFAD-8B93-BD57-62D26F94781C}"/>
              </a:ext>
            </a:extLst>
          </p:cNvPr>
          <p:cNvSpPr txBox="1"/>
          <p:nvPr/>
        </p:nvSpPr>
        <p:spPr>
          <a:xfrm>
            <a:off x="2081191" y="5077874"/>
            <a:ext cx="6097904" cy="1200329"/>
          </a:xfrm>
          <a:prstGeom prst="rect">
            <a:avLst/>
          </a:prstGeom>
          <a:noFill/>
        </p:spPr>
        <p:txBody>
          <a:bodyPr wrap="square">
            <a:spAutoFit/>
          </a:bodyPr>
          <a:lstStyle/>
          <a:p>
            <a:r>
              <a:rPr lang="en-US" dirty="0"/>
              <a:t>Subsequently, those candidates undergo one of any of the following confirmatory tests to prove the presence of PA: </a:t>
            </a:r>
            <a:r>
              <a:rPr lang="en-US" dirty="0">
                <a:solidFill>
                  <a:srgbClr val="FFFF00"/>
                </a:solidFill>
              </a:rPr>
              <a:t>oral sodium loading test</a:t>
            </a:r>
            <a:r>
              <a:rPr lang="en-US" dirty="0"/>
              <a:t>, </a:t>
            </a:r>
            <a:r>
              <a:rPr lang="en-US" dirty="0">
                <a:solidFill>
                  <a:srgbClr val="00B050"/>
                </a:solidFill>
              </a:rPr>
              <a:t>saline infusion test (SIT), </a:t>
            </a:r>
            <a:r>
              <a:rPr lang="en-US" dirty="0">
                <a:solidFill>
                  <a:srgbClr val="FFC000"/>
                </a:solidFill>
              </a:rPr>
              <a:t>fludrocortisone-suppression test</a:t>
            </a:r>
            <a:r>
              <a:rPr lang="en-US" dirty="0"/>
              <a:t>, and </a:t>
            </a:r>
            <a:r>
              <a:rPr lang="en-US" dirty="0">
                <a:solidFill>
                  <a:srgbClr val="FF6600"/>
                </a:solidFill>
              </a:rPr>
              <a:t>captopril challenge test</a:t>
            </a:r>
          </a:p>
        </p:txBody>
      </p:sp>
    </p:spTree>
    <p:extLst>
      <p:ext uri="{BB962C8B-B14F-4D97-AF65-F5344CB8AC3E}">
        <p14:creationId xmlns:p14="http://schemas.microsoft.com/office/powerpoint/2010/main" val="16498102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33E6C94-6748-669E-A041-1B39DBE1DF41}"/>
              </a:ext>
            </a:extLst>
          </p:cNvPr>
          <p:cNvSpPr txBox="1"/>
          <p:nvPr/>
        </p:nvSpPr>
        <p:spPr>
          <a:xfrm>
            <a:off x="2591753" y="489704"/>
            <a:ext cx="4471987" cy="369332"/>
          </a:xfrm>
          <a:prstGeom prst="rect">
            <a:avLst/>
          </a:prstGeom>
          <a:solidFill>
            <a:srgbClr val="00B0F0"/>
          </a:solidFill>
        </p:spPr>
        <p:txBody>
          <a:bodyPr wrap="square">
            <a:spAutoFit/>
          </a:bodyPr>
          <a:lstStyle/>
          <a:p>
            <a:r>
              <a:rPr lang="en-US" b="1" dirty="0"/>
              <a:t>Proposed Bypasses in the PA Diagnostic Flow</a:t>
            </a:r>
          </a:p>
        </p:txBody>
      </p:sp>
      <p:sp>
        <p:nvSpPr>
          <p:cNvPr id="5" name="TextBox 4">
            <a:extLst>
              <a:ext uri="{FF2B5EF4-FFF2-40B4-BE49-F238E27FC236}">
                <a16:creationId xmlns:a16="http://schemas.microsoft.com/office/drawing/2014/main" id="{17E3F090-DB17-1282-FE18-CB9EE98865F4}"/>
              </a:ext>
            </a:extLst>
          </p:cNvPr>
          <p:cNvSpPr txBox="1"/>
          <p:nvPr/>
        </p:nvSpPr>
        <p:spPr>
          <a:xfrm>
            <a:off x="2065973" y="1194346"/>
            <a:ext cx="6097904" cy="1200329"/>
          </a:xfrm>
          <a:prstGeom prst="rect">
            <a:avLst/>
          </a:prstGeom>
          <a:noFill/>
        </p:spPr>
        <p:txBody>
          <a:bodyPr wrap="square">
            <a:spAutoFit/>
          </a:bodyPr>
          <a:lstStyle/>
          <a:p>
            <a:r>
              <a:rPr lang="en-US" dirty="0"/>
              <a:t>Patients with a combination of a </a:t>
            </a:r>
            <a:r>
              <a:rPr lang="en-US" dirty="0">
                <a:solidFill>
                  <a:srgbClr val="00B0F0"/>
                </a:solidFill>
              </a:rPr>
              <a:t>high PAC (&gt;20 ng/dL), sufficient renin suppression </a:t>
            </a:r>
            <a:r>
              <a:rPr lang="en-US" dirty="0"/>
              <a:t>and spontaneous </a:t>
            </a:r>
            <a:r>
              <a:rPr lang="en-US" dirty="0">
                <a:solidFill>
                  <a:srgbClr val="00B0F0"/>
                </a:solidFill>
              </a:rPr>
              <a:t>hypokalemia</a:t>
            </a:r>
            <a:r>
              <a:rPr lang="en-US" dirty="0"/>
              <a:t> at screening can directly proceed with the discriminative step by </a:t>
            </a:r>
            <a:r>
              <a:rPr lang="en-US" u="sng" dirty="0"/>
              <a:t>skipping the confirmatory step</a:t>
            </a:r>
          </a:p>
        </p:txBody>
      </p:sp>
      <p:sp>
        <p:nvSpPr>
          <p:cNvPr id="7" name="TextBox 6">
            <a:extLst>
              <a:ext uri="{FF2B5EF4-FFF2-40B4-BE49-F238E27FC236}">
                <a16:creationId xmlns:a16="http://schemas.microsoft.com/office/drawing/2014/main" id="{32B84D51-F86D-C5F5-26BC-2E0780A7623B}"/>
              </a:ext>
            </a:extLst>
          </p:cNvPr>
          <p:cNvSpPr txBox="1"/>
          <p:nvPr/>
        </p:nvSpPr>
        <p:spPr>
          <a:xfrm>
            <a:off x="2511743" y="2690336"/>
            <a:ext cx="6097904" cy="1477328"/>
          </a:xfrm>
          <a:prstGeom prst="rect">
            <a:avLst/>
          </a:prstGeom>
          <a:noFill/>
        </p:spPr>
        <p:txBody>
          <a:bodyPr wrap="square">
            <a:spAutoFit/>
          </a:bodyPr>
          <a:lstStyle/>
          <a:p>
            <a:r>
              <a:rPr lang="en-US" dirty="0"/>
              <a:t>In addition, </a:t>
            </a:r>
            <a:r>
              <a:rPr lang="en-US" dirty="0">
                <a:solidFill>
                  <a:srgbClr val="00B0F0"/>
                </a:solidFill>
              </a:rPr>
              <a:t>subtype differentiation can be also circumvented </a:t>
            </a:r>
            <a:r>
              <a:rPr lang="en-US" dirty="0"/>
              <a:t>in a case where a </a:t>
            </a:r>
            <a:r>
              <a:rPr lang="en-US" dirty="0">
                <a:solidFill>
                  <a:srgbClr val="FFFF00"/>
                </a:solidFill>
              </a:rPr>
              <a:t>young patient </a:t>
            </a:r>
            <a:r>
              <a:rPr lang="en-US" dirty="0"/>
              <a:t>has </a:t>
            </a:r>
            <a:r>
              <a:rPr lang="en-US" dirty="0">
                <a:solidFill>
                  <a:srgbClr val="FFFF00"/>
                </a:solidFill>
              </a:rPr>
              <a:t>biochemically overt PA </a:t>
            </a:r>
            <a:r>
              <a:rPr lang="en-US" dirty="0"/>
              <a:t>with a </a:t>
            </a:r>
            <a:r>
              <a:rPr lang="en-US" dirty="0">
                <a:solidFill>
                  <a:srgbClr val="FFFF00"/>
                </a:solidFill>
              </a:rPr>
              <a:t>CT-detectable adrenal tumor</a:t>
            </a:r>
            <a:r>
              <a:rPr lang="en-US" dirty="0"/>
              <a:t>. Existing evidence shows that younger age is associated with </a:t>
            </a:r>
            <a:r>
              <a:rPr lang="en-US" u="sng" dirty="0"/>
              <a:t>higher concordance between AVS and CT findings</a:t>
            </a:r>
          </a:p>
        </p:txBody>
      </p:sp>
      <p:sp>
        <p:nvSpPr>
          <p:cNvPr id="9" name="TextBox 8">
            <a:extLst>
              <a:ext uri="{FF2B5EF4-FFF2-40B4-BE49-F238E27FC236}">
                <a16:creationId xmlns:a16="http://schemas.microsoft.com/office/drawing/2014/main" id="{1F214A1D-876D-8E43-E45C-A84596CCEE8D}"/>
              </a:ext>
            </a:extLst>
          </p:cNvPr>
          <p:cNvSpPr txBox="1"/>
          <p:nvPr/>
        </p:nvSpPr>
        <p:spPr>
          <a:xfrm>
            <a:off x="3368993" y="4657636"/>
            <a:ext cx="6097904" cy="1200329"/>
          </a:xfrm>
          <a:prstGeom prst="rect">
            <a:avLst/>
          </a:prstGeom>
          <a:noFill/>
        </p:spPr>
        <p:txBody>
          <a:bodyPr wrap="square">
            <a:spAutoFit/>
          </a:bodyPr>
          <a:lstStyle/>
          <a:p>
            <a:r>
              <a:rPr lang="en-US" dirty="0"/>
              <a:t>In the patients younger than 35 years old with remarkable PA (spontaneous hypokalemia and obvious aldosterone excess) and a solitary adrenal tumor, adrenal imaging could identify unilateral PA with a very high specificity of 0.89–1.00</a:t>
            </a:r>
          </a:p>
        </p:txBody>
      </p:sp>
    </p:spTree>
    <p:extLst>
      <p:ext uri="{BB962C8B-B14F-4D97-AF65-F5344CB8AC3E}">
        <p14:creationId xmlns:p14="http://schemas.microsoft.com/office/powerpoint/2010/main" val="34268294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iagnosis and treatment of primary aldosteronism: practical clinical  perspectives - Young - 2019 - Journal of Internal Medicine - Wiley Online  Library">
            <a:extLst>
              <a:ext uri="{FF2B5EF4-FFF2-40B4-BE49-F238E27FC236}">
                <a16:creationId xmlns:a16="http://schemas.microsoft.com/office/drawing/2014/main" id="{307D3298-4E2B-510D-230A-0ED9C73E8D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30" y="391083"/>
            <a:ext cx="8187373" cy="53353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17769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3D9F7F8-924B-96F4-386E-1DFEE75ECE00}"/>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2857500" y="1714499"/>
            <a:ext cx="5676900" cy="4257675"/>
          </a:xfrm>
          <a:prstGeom prst="rect">
            <a:avLst/>
          </a:prstGeom>
        </p:spPr>
      </p:pic>
      <p:sp>
        <p:nvSpPr>
          <p:cNvPr id="4" name="TextBox 3">
            <a:extLst>
              <a:ext uri="{FF2B5EF4-FFF2-40B4-BE49-F238E27FC236}">
                <a16:creationId xmlns:a16="http://schemas.microsoft.com/office/drawing/2014/main" id="{F1F4628C-212A-D091-21C9-B9B78FD4899C}"/>
              </a:ext>
            </a:extLst>
          </p:cNvPr>
          <p:cNvSpPr txBox="1"/>
          <p:nvPr/>
        </p:nvSpPr>
        <p:spPr>
          <a:xfrm>
            <a:off x="1623060" y="400050"/>
            <a:ext cx="4149090" cy="1077218"/>
          </a:xfrm>
          <a:prstGeom prst="rect">
            <a:avLst/>
          </a:prstGeom>
          <a:solidFill>
            <a:schemeClr val="tx1"/>
          </a:solidFill>
        </p:spPr>
        <p:txBody>
          <a:bodyPr wrap="square" rtlCol="0">
            <a:spAutoFit/>
          </a:bodyPr>
          <a:lstStyle/>
          <a:p>
            <a:r>
              <a:rPr lang="en-US" sz="2800" b="1" i="1" dirty="0">
                <a:solidFill>
                  <a:schemeClr val="accent4">
                    <a:lumMod val="75000"/>
                  </a:schemeClr>
                </a:solidFill>
              </a:rPr>
              <a:t>To my dear </a:t>
            </a:r>
            <a:r>
              <a:rPr lang="en-US" sz="3600" b="1" i="1" dirty="0">
                <a:solidFill>
                  <a:schemeClr val="accent4">
                    <a:lumMod val="75000"/>
                  </a:schemeClr>
                </a:solidFill>
              </a:rPr>
              <a:t>mother</a:t>
            </a:r>
          </a:p>
          <a:p>
            <a:r>
              <a:rPr lang="en-US" sz="2800" b="1" i="1" dirty="0">
                <a:solidFill>
                  <a:schemeClr val="accent4">
                    <a:lumMod val="75000"/>
                  </a:schemeClr>
                </a:solidFill>
              </a:rPr>
              <a:t>             ……my dear  Violet</a:t>
            </a:r>
          </a:p>
        </p:txBody>
      </p:sp>
      <p:sp>
        <p:nvSpPr>
          <p:cNvPr id="5" name="TextBox 4">
            <a:extLst>
              <a:ext uri="{FF2B5EF4-FFF2-40B4-BE49-F238E27FC236}">
                <a16:creationId xmlns:a16="http://schemas.microsoft.com/office/drawing/2014/main" id="{28516EC7-AA7D-EFA2-9BF4-FD5822E5EC2C}"/>
              </a:ext>
            </a:extLst>
          </p:cNvPr>
          <p:cNvSpPr txBox="1"/>
          <p:nvPr/>
        </p:nvSpPr>
        <p:spPr>
          <a:xfrm>
            <a:off x="9235440" y="4263390"/>
            <a:ext cx="2080260" cy="707886"/>
          </a:xfrm>
          <a:prstGeom prst="rect">
            <a:avLst/>
          </a:prstGeom>
          <a:noFill/>
        </p:spPr>
        <p:txBody>
          <a:bodyPr wrap="square" rtlCol="0">
            <a:spAutoFit/>
          </a:bodyPr>
          <a:lstStyle/>
          <a:p>
            <a:r>
              <a:rPr lang="en-US" sz="4000" b="1" dirty="0"/>
              <a:t>THANKS</a:t>
            </a:r>
          </a:p>
        </p:txBody>
      </p:sp>
    </p:spTree>
    <p:extLst>
      <p:ext uri="{BB962C8B-B14F-4D97-AF65-F5344CB8AC3E}">
        <p14:creationId xmlns:p14="http://schemas.microsoft.com/office/powerpoint/2010/main" val="2366136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B57B1-B1F5-751C-7F96-3E475DCA220B}"/>
              </a:ext>
            </a:extLst>
          </p:cNvPr>
          <p:cNvSpPr>
            <a:spLocks noGrp="1"/>
          </p:cNvSpPr>
          <p:nvPr>
            <p:ph type="title"/>
          </p:nvPr>
        </p:nvSpPr>
        <p:spPr>
          <a:xfrm>
            <a:off x="838200" y="365125"/>
            <a:ext cx="10515600" cy="743585"/>
          </a:xfrm>
        </p:spPr>
        <p:txBody>
          <a:bodyPr>
            <a:normAutofit/>
          </a:bodyPr>
          <a:lstStyle/>
          <a:p>
            <a:r>
              <a:rPr lang="en-US" sz="2000" dirty="0">
                <a:solidFill>
                  <a:schemeClr val="accent3"/>
                </a:solidFill>
              </a:rPr>
              <a:t>Introduction …continued</a:t>
            </a:r>
          </a:p>
        </p:txBody>
      </p:sp>
      <p:sp>
        <p:nvSpPr>
          <p:cNvPr id="3" name="TextBox 2">
            <a:extLst>
              <a:ext uri="{FF2B5EF4-FFF2-40B4-BE49-F238E27FC236}">
                <a16:creationId xmlns:a16="http://schemas.microsoft.com/office/drawing/2014/main" id="{C692D793-83F0-9875-F74C-5B47AFFE002A}"/>
              </a:ext>
            </a:extLst>
          </p:cNvPr>
          <p:cNvSpPr txBox="1"/>
          <p:nvPr/>
        </p:nvSpPr>
        <p:spPr>
          <a:xfrm>
            <a:off x="1085850" y="1108710"/>
            <a:ext cx="9144000" cy="3970318"/>
          </a:xfrm>
          <a:prstGeom prst="rect">
            <a:avLst/>
          </a:prstGeom>
          <a:noFill/>
        </p:spPr>
        <p:txBody>
          <a:bodyPr wrap="square" rtlCol="0">
            <a:spAutoFit/>
          </a:bodyPr>
          <a:lstStyle/>
          <a:p>
            <a:r>
              <a:rPr lang="en-US" dirty="0"/>
              <a:t>The chronicle of primary aldosteronism (PA) commenced in the </a:t>
            </a:r>
            <a:r>
              <a:rPr lang="en-US" dirty="0">
                <a:solidFill>
                  <a:srgbClr val="FF6600"/>
                </a:solidFill>
              </a:rPr>
              <a:t>1950s</a:t>
            </a:r>
            <a:r>
              <a:rPr lang="en-US" dirty="0"/>
              <a:t> when aldosterone was discovered by Simpson and Tait . </a:t>
            </a:r>
          </a:p>
          <a:p>
            <a:r>
              <a:rPr lang="en-US" dirty="0"/>
              <a:t>Conn first clarified the details of PA in a young woman in 1955. </a:t>
            </a:r>
          </a:p>
          <a:p>
            <a:endParaRPr lang="en-US" dirty="0"/>
          </a:p>
          <a:p>
            <a:r>
              <a:rPr lang="en-US" dirty="0"/>
              <a:t>Physiologically, aldosterone is a key hormone in the regulation of blood pressure and electrolyte homeostasis   </a:t>
            </a:r>
          </a:p>
          <a:p>
            <a:endParaRPr lang="en-US" dirty="0"/>
          </a:p>
          <a:p>
            <a:r>
              <a:rPr lang="en-US" i="1" dirty="0">
                <a:solidFill>
                  <a:srgbClr val="FFFF00"/>
                </a:solidFill>
              </a:rPr>
              <a:t> Inappropriately high aldosterone levels </a:t>
            </a:r>
            <a:r>
              <a:rPr lang="en-US" dirty="0"/>
              <a:t>with respect to their physiological regulators, as occurs in primary aldosteronism (PA),</a:t>
            </a:r>
          </a:p>
          <a:p>
            <a:r>
              <a:rPr lang="en-US" dirty="0"/>
              <a:t> an important role in the development of arterial hypertension </a:t>
            </a:r>
          </a:p>
          <a:p>
            <a:r>
              <a:rPr lang="en-US" dirty="0"/>
              <a:t>and drug </a:t>
            </a:r>
            <a:r>
              <a:rPr lang="en-US" b="1" i="1" dirty="0">
                <a:solidFill>
                  <a:schemeClr val="accent1"/>
                </a:solidFill>
              </a:rPr>
              <a:t>resistant hypertension (RH) </a:t>
            </a:r>
          </a:p>
          <a:p>
            <a:r>
              <a:rPr lang="en-US" dirty="0"/>
              <a:t>and are associated with </a:t>
            </a:r>
            <a:r>
              <a:rPr lang="en-US" b="1" i="1" dirty="0">
                <a:solidFill>
                  <a:schemeClr val="accent1">
                    <a:lumMod val="60000"/>
                    <a:lumOff val="40000"/>
                  </a:schemeClr>
                </a:solidFill>
              </a:rPr>
              <a:t>increased cardiovascular, metabolic, and renal complications  </a:t>
            </a:r>
          </a:p>
          <a:p>
            <a:endParaRPr lang="en-US" dirty="0"/>
          </a:p>
          <a:p>
            <a:endParaRPr lang="en-US" dirty="0"/>
          </a:p>
        </p:txBody>
      </p:sp>
    </p:spTree>
    <p:extLst>
      <p:ext uri="{BB962C8B-B14F-4D97-AF65-F5344CB8AC3E}">
        <p14:creationId xmlns:p14="http://schemas.microsoft.com/office/powerpoint/2010/main" val="2366719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E3CC215-87A8-FFBC-AFD4-81F9CFA27F62}"/>
              </a:ext>
            </a:extLst>
          </p:cNvPr>
          <p:cNvSpPr txBox="1"/>
          <p:nvPr/>
        </p:nvSpPr>
        <p:spPr>
          <a:xfrm>
            <a:off x="1856974" y="548640"/>
            <a:ext cx="8212855" cy="400110"/>
          </a:xfrm>
          <a:prstGeom prst="rect">
            <a:avLst/>
          </a:prstGeom>
          <a:noFill/>
        </p:spPr>
        <p:txBody>
          <a:bodyPr wrap="square" rtlCol="0">
            <a:spAutoFit/>
          </a:bodyPr>
          <a:lstStyle/>
          <a:p>
            <a:r>
              <a:rPr lang="en-US" dirty="0"/>
              <a:t> </a:t>
            </a:r>
            <a:r>
              <a:rPr lang="en-US" sz="2000" dirty="0">
                <a:solidFill>
                  <a:schemeClr val="accent1">
                    <a:lumMod val="60000"/>
                    <a:lumOff val="40000"/>
                  </a:schemeClr>
                </a:solidFill>
              </a:rPr>
              <a:t>Physiological</a:t>
            </a:r>
            <a:r>
              <a:rPr lang="en-US" sz="2000" dirty="0"/>
              <a:t> Role of Aldosterone in the Regulation of Blood Pressure</a:t>
            </a:r>
          </a:p>
        </p:txBody>
      </p:sp>
      <p:pic>
        <p:nvPicPr>
          <p:cNvPr id="6" name="Picture 5">
            <a:extLst>
              <a:ext uri="{FF2B5EF4-FFF2-40B4-BE49-F238E27FC236}">
                <a16:creationId xmlns:a16="http://schemas.microsoft.com/office/drawing/2014/main" id="{1E88E15D-F46A-B7D8-3DE9-4E53F188E2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1630" y="1116420"/>
            <a:ext cx="8212854" cy="4710222"/>
          </a:xfrm>
          <a:prstGeom prst="rect">
            <a:avLst/>
          </a:prstGeom>
        </p:spPr>
      </p:pic>
    </p:spTree>
    <p:extLst>
      <p:ext uri="{BB962C8B-B14F-4D97-AF65-F5344CB8AC3E}">
        <p14:creationId xmlns:p14="http://schemas.microsoft.com/office/powerpoint/2010/main" val="3008366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7E1C4-E421-3C51-B6B3-DD7FB2886D6C}"/>
              </a:ext>
            </a:extLst>
          </p:cNvPr>
          <p:cNvSpPr>
            <a:spLocks noGrp="1"/>
          </p:cNvSpPr>
          <p:nvPr>
            <p:ph type="title"/>
          </p:nvPr>
        </p:nvSpPr>
        <p:spPr>
          <a:xfrm>
            <a:off x="1170511" y="422612"/>
            <a:ext cx="6325442" cy="525684"/>
          </a:xfrm>
          <a:solidFill>
            <a:schemeClr val="tx1"/>
          </a:solidFill>
        </p:spPr>
        <p:txBody>
          <a:bodyPr>
            <a:noAutofit/>
          </a:bodyPr>
          <a:lstStyle/>
          <a:p>
            <a:r>
              <a:rPr lang="en-US" sz="2400" b="1" dirty="0">
                <a:solidFill>
                  <a:srgbClr val="C00000"/>
                </a:solidFill>
              </a:rPr>
              <a:t>Pathological Consequences of Aldosterone Excess</a:t>
            </a:r>
          </a:p>
        </p:txBody>
      </p:sp>
      <p:sp>
        <p:nvSpPr>
          <p:cNvPr id="3" name="TextBox 2">
            <a:extLst>
              <a:ext uri="{FF2B5EF4-FFF2-40B4-BE49-F238E27FC236}">
                <a16:creationId xmlns:a16="http://schemas.microsoft.com/office/drawing/2014/main" id="{B96DDD2B-6E36-9250-9A3F-2AF472B5A4EA}"/>
              </a:ext>
            </a:extLst>
          </p:cNvPr>
          <p:cNvSpPr txBox="1"/>
          <p:nvPr/>
        </p:nvSpPr>
        <p:spPr>
          <a:xfrm>
            <a:off x="1023914" y="1107785"/>
            <a:ext cx="8035290" cy="1569660"/>
          </a:xfrm>
          <a:prstGeom prst="rect">
            <a:avLst/>
          </a:prstGeom>
          <a:noFill/>
        </p:spPr>
        <p:txBody>
          <a:bodyPr wrap="square" rtlCol="0">
            <a:spAutoFit/>
          </a:bodyPr>
          <a:lstStyle/>
          <a:p>
            <a:r>
              <a:rPr lang="en-US" dirty="0"/>
              <a:t> not only   </a:t>
            </a:r>
          </a:p>
          <a:p>
            <a:r>
              <a:rPr lang="en-US" dirty="0"/>
              <a:t>its well-known effects   </a:t>
            </a:r>
            <a:r>
              <a:rPr lang="en-US" b="1" dirty="0">
                <a:solidFill>
                  <a:schemeClr val="accent4">
                    <a:lumMod val="60000"/>
                    <a:lumOff val="40000"/>
                  </a:schemeClr>
                </a:solidFill>
              </a:rPr>
              <a:t>on water and sodium reabsorption in the </a:t>
            </a:r>
            <a:r>
              <a:rPr lang="en-US" sz="2000" b="1" i="1" dirty="0">
                <a:solidFill>
                  <a:schemeClr val="accent4">
                    <a:lumMod val="60000"/>
                    <a:lumOff val="40000"/>
                  </a:schemeClr>
                </a:solidFill>
              </a:rPr>
              <a:t>kidney</a:t>
            </a:r>
            <a:r>
              <a:rPr lang="en-US" i="1" dirty="0"/>
              <a:t>,</a:t>
            </a:r>
            <a:r>
              <a:rPr lang="en-US" dirty="0"/>
              <a:t> </a:t>
            </a:r>
          </a:p>
          <a:p>
            <a:r>
              <a:rPr lang="en-US" dirty="0"/>
              <a:t>but also</a:t>
            </a:r>
          </a:p>
          <a:p>
            <a:r>
              <a:rPr lang="en-US" dirty="0"/>
              <a:t> its  </a:t>
            </a:r>
            <a:r>
              <a:rPr lang="en-US" sz="2000" b="1" i="1" dirty="0">
                <a:solidFill>
                  <a:schemeClr val="accent5">
                    <a:lumMod val="60000"/>
                    <a:lumOff val="40000"/>
                  </a:schemeClr>
                </a:solidFill>
              </a:rPr>
              <a:t>pro-fibrotic, proinflammatory, and pro-oxidative action in several target tissues…….(non-classical  effects)</a:t>
            </a:r>
          </a:p>
        </p:txBody>
      </p:sp>
      <p:sp>
        <p:nvSpPr>
          <p:cNvPr id="5" name="TextBox 4">
            <a:extLst>
              <a:ext uri="{FF2B5EF4-FFF2-40B4-BE49-F238E27FC236}">
                <a16:creationId xmlns:a16="http://schemas.microsoft.com/office/drawing/2014/main" id="{4227033D-E8A8-4565-A6B9-AA82960083E9}"/>
              </a:ext>
            </a:extLst>
          </p:cNvPr>
          <p:cNvSpPr txBox="1"/>
          <p:nvPr/>
        </p:nvSpPr>
        <p:spPr>
          <a:xfrm>
            <a:off x="1111567" y="2944475"/>
            <a:ext cx="8035290" cy="2031325"/>
          </a:xfrm>
          <a:prstGeom prst="rect">
            <a:avLst/>
          </a:prstGeom>
          <a:noFill/>
        </p:spPr>
        <p:txBody>
          <a:bodyPr wrap="square">
            <a:spAutoFit/>
          </a:bodyPr>
          <a:lstStyle/>
          <a:p>
            <a:r>
              <a:rPr lang="en-US" dirty="0"/>
              <a:t>The clinical relevance of PA, however, goes far </a:t>
            </a:r>
            <a:r>
              <a:rPr lang="en-US" dirty="0">
                <a:solidFill>
                  <a:srgbClr val="FF6600"/>
                </a:solidFill>
              </a:rPr>
              <a:t>beyond </a:t>
            </a:r>
            <a:r>
              <a:rPr lang="en-US" dirty="0"/>
              <a:t>its prevalence; in fact, aldosterone excess determines an increased risk of  cardiovascular events and </a:t>
            </a:r>
            <a:r>
              <a:rPr lang="en-US" dirty="0">
                <a:solidFill>
                  <a:srgbClr val="FFC000"/>
                </a:solidFill>
              </a:rPr>
              <a:t>target organ damage , independent from the degree of blood pressure elevation. </a:t>
            </a:r>
          </a:p>
          <a:p>
            <a:endParaRPr lang="en-US" dirty="0">
              <a:solidFill>
                <a:srgbClr val="FFC000"/>
              </a:solidFill>
            </a:endParaRPr>
          </a:p>
          <a:p>
            <a:r>
              <a:rPr lang="en-US" dirty="0"/>
              <a:t>Patients with PA suffer from an increased risk of atrial fibrillation, heart failure, coronary artery disease, stroke, and cardiovascular mortality, compared to matched essential hypertensives with similar blood pressure levels.</a:t>
            </a:r>
          </a:p>
        </p:txBody>
      </p:sp>
    </p:spTree>
    <p:extLst>
      <p:ext uri="{BB962C8B-B14F-4D97-AF65-F5344CB8AC3E}">
        <p14:creationId xmlns:p14="http://schemas.microsoft.com/office/powerpoint/2010/main" val="16472874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DD63F9B-1C1A-F56C-0AF6-EB654803641D}"/>
              </a:ext>
            </a:extLst>
          </p:cNvPr>
          <p:cNvSpPr txBox="1"/>
          <p:nvPr/>
        </p:nvSpPr>
        <p:spPr>
          <a:xfrm>
            <a:off x="1543050" y="813138"/>
            <a:ext cx="7592377" cy="1477328"/>
          </a:xfrm>
          <a:prstGeom prst="rect">
            <a:avLst/>
          </a:prstGeom>
          <a:noFill/>
        </p:spPr>
        <p:txBody>
          <a:bodyPr wrap="square">
            <a:spAutoFit/>
          </a:bodyPr>
          <a:lstStyle/>
          <a:p>
            <a:r>
              <a:rPr lang="en-US" dirty="0"/>
              <a:t>The most important mechanisms that lead to an abnormal increase in blood pressure levels in patients with PA are those exerted </a:t>
            </a:r>
            <a:r>
              <a:rPr lang="en-US" dirty="0">
                <a:solidFill>
                  <a:srgbClr val="FFFF00"/>
                </a:solidFill>
              </a:rPr>
              <a:t>on the kidney</a:t>
            </a:r>
            <a:r>
              <a:rPr lang="en-US" dirty="0"/>
              <a:t>. At a renal level, in fact, aldosterone excess determines an inappropriately high distal tubular resorption of sodium, which prevails on the actual sodium/volume status and leads to extracellular volume expansion</a:t>
            </a:r>
          </a:p>
        </p:txBody>
      </p:sp>
      <p:sp>
        <p:nvSpPr>
          <p:cNvPr id="4" name="TextBox 3">
            <a:extLst>
              <a:ext uri="{FF2B5EF4-FFF2-40B4-BE49-F238E27FC236}">
                <a16:creationId xmlns:a16="http://schemas.microsoft.com/office/drawing/2014/main" id="{0467B4D5-C9E0-2061-50CE-9A235A06338F}"/>
              </a:ext>
            </a:extLst>
          </p:cNvPr>
          <p:cNvSpPr txBox="1"/>
          <p:nvPr/>
        </p:nvSpPr>
        <p:spPr>
          <a:xfrm>
            <a:off x="3048953" y="2413338"/>
            <a:ext cx="6097904" cy="2031325"/>
          </a:xfrm>
          <a:prstGeom prst="rect">
            <a:avLst/>
          </a:prstGeom>
          <a:noFill/>
        </p:spPr>
        <p:txBody>
          <a:bodyPr wrap="square">
            <a:spAutoFit/>
          </a:bodyPr>
          <a:lstStyle/>
          <a:p>
            <a:r>
              <a:rPr lang="en-US" i="1" dirty="0"/>
              <a:t>RH is defined as uncontrolled blood pressure despite appropriate lifestyle measures and treatment with ≥3 anti-hypertensive agents of different classes at maximal or maximally tolerated doses, including a diuretic and, typically, a calcium-channel blocker (CCB) and a blocker of the renin-angiotensin system (i.e., an angiotensin-converting enzyme inhibitor [ACE-</a:t>
            </a:r>
            <a:r>
              <a:rPr lang="en-US" i="1" dirty="0" err="1"/>
              <a:t>i</a:t>
            </a:r>
            <a:r>
              <a:rPr lang="en-US" i="1" dirty="0"/>
              <a:t>] or an angiotensin receptor blocker [ARB])</a:t>
            </a:r>
          </a:p>
        </p:txBody>
      </p:sp>
      <p:sp>
        <p:nvSpPr>
          <p:cNvPr id="6" name="TextBox 5">
            <a:extLst>
              <a:ext uri="{FF2B5EF4-FFF2-40B4-BE49-F238E27FC236}">
                <a16:creationId xmlns:a16="http://schemas.microsoft.com/office/drawing/2014/main" id="{723D49C2-8ADF-9A44-700E-E0721822820A}"/>
              </a:ext>
            </a:extLst>
          </p:cNvPr>
          <p:cNvSpPr txBox="1"/>
          <p:nvPr/>
        </p:nvSpPr>
        <p:spPr>
          <a:xfrm>
            <a:off x="3037523" y="4751487"/>
            <a:ext cx="6097904" cy="369332"/>
          </a:xfrm>
          <a:prstGeom prst="rect">
            <a:avLst/>
          </a:prstGeom>
          <a:noFill/>
        </p:spPr>
        <p:txBody>
          <a:bodyPr wrap="square">
            <a:spAutoFit/>
          </a:bodyPr>
          <a:lstStyle/>
          <a:p>
            <a:r>
              <a:rPr lang="en-US" dirty="0"/>
              <a:t>PA and RH frequently coexist.</a:t>
            </a:r>
          </a:p>
        </p:txBody>
      </p:sp>
    </p:spTree>
    <p:extLst>
      <p:ext uri="{BB962C8B-B14F-4D97-AF65-F5344CB8AC3E}">
        <p14:creationId xmlns:p14="http://schemas.microsoft.com/office/powerpoint/2010/main" val="3570609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FD284D5-62AD-9C2C-2CFC-4141A02C82C8}"/>
              </a:ext>
            </a:extLst>
          </p:cNvPr>
          <p:cNvSpPr txBox="1"/>
          <p:nvPr/>
        </p:nvSpPr>
        <p:spPr>
          <a:xfrm>
            <a:off x="1600200" y="825907"/>
            <a:ext cx="7946707" cy="1200329"/>
          </a:xfrm>
          <a:prstGeom prst="rect">
            <a:avLst/>
          </a:prstGeom>
          <a:noFill/>
        </p:spPr>
        <p:txBody>
          <a:bodyPr wrap="square">
            <a:spAutoFit/>
          </a:bodyPr>
          <a:lstStyle/>
          <a:p>
            <a:r>
              <a:rPr lang="en-US" dirty="0"/>
              <a:t> It is now well established that add-on treatment with a MRA in patients with RH, even in the absence of a clear diagnosis of PA, is effective in lowering blood pressure, as highlighted in the PATHWAY-2 study, the first randomized controlled trial comparing different antihypertensive treatments in patients with RH</a:t>
            </a:r>
          </a:p>
        </p:txBody>
      </p:sp>
      <p:sp>
        <p:nvSpPr>
          <p:cNvPr id="5" name="TextBox 4">
            <a:extLst>
              <a:ext uri="{FF2B5EF4-FFF2-40B4-BE49-F238E27FC236}">
                <a16:creationId xmlns:a16="http://schemas.microsoft.com/office/drawing/2014/main" id="{16D679CE-0110-BC0E-AD05-997C7E1DA02D}"/>
              </a:ext>
            </a:extLst>
          </p:cNvPr>
          <p:cNvSpPr txBox="1"/>
          <p:nvPr/>
        </p:nvSpPr>
        <p:spPr>
          <a:xfrm>
            <a:off x="2524601" y="2418695"/>
            <a:ext cx="6097904" cy="923330"/>
          </a:xfrm>
          <a:prstGeom prst="rect">
            <a:avLst/>
          </a:prstGeom>
          <a:noFill/>
        </p:spPr>
        <p:txBody>
          <a:bodyPr wrap="square">
            <a:spAutoFit/>
          </a:bodyPr>
          <a:lstStyle/>
          <a:p>
            <a:r>
              <a:rPr lang="en-US" dirty="0"/>
              <a:t>Moreover, the response to MRA treatment had a clear inverse relation with plasma renin, being spironolactone especially effective at lower plasma renin levels,</a:t>
            </a:r>
          </a:p>
        </p:txBody>
      </p:sp>
      <p:sp>
        <p:nvSpPr>
          <p:cNvPr id="7" name="TextBox 6">
            <a:extLst>
              <a:ext uri="{FF2B5EF4-FFF2-40B4-BE49-F238E27FC236}">
                <a16:creationId xmlns:a16="http://schemas.microsoft.com/office/drawing/2014/main" id="{58D39FD5-EF62-7089-AF1B-9D3AE75F5D3E}"/>
              </a:ext>
            </a:extLst>
          </p:cNvPr>
          <p:cNvSpPr txBox="1"/>
          <p:nvPr/>
        </p:nvSpPr>
        <p:spPr>
          <a:xfrm>
            <a:off x="2406016" y="3734484"/>
            <a:ext cx="6497954" cy="1200329"/>
          </a:xfrm>
          <a:prstGeom prst="rect">
            <a:avLst/>
          </a:prstGeom>
          <a:solidFill>
            <a:schemeClr val="accent1">
              <a:lumMod val="20000"/>
              <a:lumOff val="80000"/>
            </a:schemeClr>
          </a:solidFill>
        </p:spPr>
        <p:txBody>
          <a:bodyPr wrap="square">
            <a:spAutoFit/>
          </a:bodyPr>
          <a:lstStyle/>
          <a:p>
            <a:r>
              <a:rPr lang="en-US" sz="2400" b="1" i="1" dirty="0">
                <a:solidFill>
                  <a:schemeClr val="accent1">
                    <a:lumMod val="50000"/>
                  </a:schemeClr>
                </a:solidFill>
              </a:rPr>
              <a:t>Potential role for aldosterone excess and MR activation in the development of RH even in the absence of a defined diagnosis of PA</a:t>
            </a:r>
          </a:p>
        </p:txBody>
      </p:sp>
    </p:spTree>
    <p:extLst>
      <p:ext uri="{BB962C8B-B14F-4D97-AF65-F5344CB8AC3E}">
        <p14:creationId xmlns:p14="http://schemas.microsoft.com/office/powerpoint/2010/main" val="3238431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5E961D6-41A5-0C9D-ED2D-06DFA2783012}"/>
              </a:ext>
            </a:extLst>
          </p:cNvPr>
          <p:cNvSpPr txBox="1"/>
          <p:nvPr/>
        </p:nvSpPr>
        <p:spPr>
          <a:xfrm>
            <a:off x="1593997" y="787937"/>
            <a:ext cx="8623005" cy="830997"/>
          </a:xfrm>
          <a:prstGeom prst="rect">
            <a:avLst/>
          </a:prstGeom>
          <a:noFill/>
        </p:spPr>
        <p:txBody>
          <a:bodyPr wrap="square">
            <a:spAutoFit/>
          </a:bodyPr>
          <a:lstStyle/>
          <a:p>
            <a:r>
              <a:rPr lang="en-US" sz="2400" dirty="0"/>
              <a:t>Pathophysiological Role of Aldosterone Excess in the Development of a RH Phenotype</a:t>
            </a:r>
          </a:p>
        </p:txBody>
      </p:sp>
      <p:sp>
        <p:nvSpPr>
          <p:cNvPr id="5" name="TextBox 4">
            <a:extLst>
              <a:ext uri="{FF2B5EF4-FFF2-40B4-BE49-F238E27FC236}">
                <a16:creationId xmlns:a16="http://schemas.microsoft.com/office/drawing/2014/main" id="{AA9B6AAD-EA69-E30B-99A9-B949190350F8}"/>
              </a:ext>
            </a:extLst>
          </p:cNvPr>
          <p:cNvSpPr txBox="1"/>
          <p:nvPr/>
        </p:nvSpPr>
        <p:spPr>
          <a:xfrm>
            <a:off x="3047114" y="2274838"/>
            <a:ext cx="6097772" cy="2308324"/>
          </a:xfrm>
          <a:prstGeom prst="rect">
            <a:avLst/>
          </a:prstGeom>
          <a:noFill/>
        </p:spPr>
        <p:txBody>
          <a:bodyPr wrap="square">
            <a:spAutoFit/>
          </a:bodyPr>
          <a:lstStyle/>
          <a:p>
            <a:r>
              <a:rPr lang="en-US" dirty="0">
                <a:solidFill>
                  <a:srgbClr val="FFFF00"/>
                </a:solidFill>
              </a:rPr>
              <a:t>Salt Retention and Volume Expansion</a:t>
            </a:r>
          </a:p>
          <a:p>
            <a:endParaRPr lang="en-US" dirty="0"/>
          </a:p>
          <a:p>
            <a:r>
              <a:rPr lang="en-US" dirty="0"/>
              <a:t> At a renal level, in fact, aldosterone excess determines an inappropriately high distal tubular resorption of sodium, which prevails on the actual sodium/volume status and leads to extracellular volume expansion  , </a:t>
            </a:r>
          </a:p>
          <a:p>
            <a:r>
              <a:rPr lang="en-US" dirty="0"/>
              <a:t>current guidelines recommend MRA as the preferred drug class that should be added as a fourth medication in RH patients </a:t>
            </a:r>
          </a:p>
        </p:txBody>
      </p:sp>
    </p:spTree>
    <p:extLst>
      <p:ext uri="{BB962C8B-B14F-4D97-AF65-F5344CB8AC3E}">
        <p14:creationId xmlns:p14="http://schemas.microsoft.com/office/powerpoint/2010/main" val="1117496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9BDABFC-3F04-15FC-A31F-4BB7697170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00670" y="797442"/>
            <a:ext cx="5858981" cy="3602481"/>
          </a:xfrm>
          <a:prstGeom prst="rect">
            <a:avLst/>
          </a:prstGeom>
        </p:spPr>
      </p:pic>
      <p:sp>
        <p:nvSpPr>
          <p:cNvPr id="4" name="TextBox 3">
            <a:extLst>
              <a:ext uri="{FF2B5EF4-FFF2-40B4-BE49-F238E27FC236}">
                <a16:creationId xmlns:a16="http://schemas.microsoft.com/office/drawing/2014/main" id="{D930A678-52C4-F19C-F8DA-0BCA396BDDC5}"/>
              </a:ext>
            </a:extLst>
          </p:cNvPr>
          <p:cNvSpPr txBox="1"/>
          <p:nvPr/>
        </p:nvSpPr>
        <p:spPr>
          <a:xfrm>
            <a:off x="2275365" y="314514"/>
            <a:ext cx="6869519" cy="369332"/>
          </a:xfrm>
          <a:prstGeom prst="rect">
            <a:avLst/>
          </a:prstGeom>
          <a:noFill/>
        </p:spPr>
        <p:txBody>
          <a:bodyPr wrap="square">
            <a:spAutoFit/>
          </a:bodyPr>
          <a:lstStyle/>
          <a:p>
            <a:r>
              <a:rPr lang="en-US" dirty="0">
                <a:solidFill>
                  <a:srgbClr val="FFFF00"/>
                </a:solidFill>
              </a:rPr>
              <a:t>Oxidative Stress, Inflammation, Endothelial Dysfunction, and Fibrosis</a:t>
            </a:r>
          </a:p>
        </p:txBody>
      </p:sp>
      <p:sp>
        <p:nvSpPr>
          <p:cNvPr id="6" name="TextBox 5">
            <a:extLst>
              <a:ext uri="{FF2B5EF4-FFF2-40B4-BE49-F238E27FC236}">
                <a16:creationId xmlns:a16="http://schemas.microsoft.com/office/drawing/2014/main" id="{EC4F2DE5-AA0E-3D16-A061-FBE74DDCB7D5}"/>
              </a:ext>
            </a:extLst>
          </p:cNvPr>
          <p:cNvSpPr txBox="1"/>
          <p:nvPr/>
        </p:nvSpPr>
        <p:spPr>
          <a:xfrm>
            <a:off x="1573618" y="4513519"/>
            <a:ext cx="8729330" cy="1477328"/>
          </a:xfrm>
          <a:prstGeom prst="rect">
            <a:avLst/>
          </a:prstGeom>
          <a:noFill/>
        </p:spPr>
        <p:txBody>
          <a:bodyPr wrap="square">
            <a:spAutoFit/>
          </a:bodyPr>
          <a:lstStyle/>
          <a:p>
            <a:r>
              <a:rPr lang="en-US" dirty="0"/>
              <a:t>The deleterious effects of aldosterone excess </a:t>
            </a:r>
            <a:r>
              <a:rPr lang="en-US" u="sng" dirty="0">
                <a:solidFill>
                  <a:srgbClr val="FF66FF"/>
                </a:solidFill>
              </a:rPr>
              <a:t>at a vascular level </a:t>
            </a:r>
            <a:r>
              <a:rPr lang="en-US" dirty="0"/>
              <a:t>(i.e., oxidative stress, inflammation, endothelial dysfunction, fibrosis, vascular remodeling, and increased arterial stiffness)  and </a:t>
            </a:r>
            <a:r>
              <a:rPr lang="en-US" u="sng" dirty="0">
                <a:solidFill>
                  <a:schemeClr val="accent1">
                    <a:lumMod val="60000"/>
                    <a:lumOff val="40000"/>
                  </a:schemeClr>
                </a:solidFill>
              </a:rPr>
              <a:t>at a renal level </a:t>
            </a:r>
            <a:r>
              <a:rPr lang="en-US" dirty="0"/>
              <a:t>(i.e., hypertrophy/hyperplasia of distal tubule cells, oxidative stress, vascular and tubular inflammation and fibrosis) likely determine and promote a vicious </a:t>
            </a:r>
          </a:p>
        </p:txBody>
      </p:sp>
    </p:spTree>
    <p:extLst>
      <p:ext uri="{BB962C8B-B14F-4D97-AF65-F5344CB8AC3E}">
        <p14:creationId xmlns:p14="http://schemas.microsoft.com/office/powerpoint/2010/main" val="380176303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3E4F19A7-A959-40BB-972C-4880BAF8EB09}"/>
    </a:ext>
  </a:extLst>
</a:theme>
</file>

<file path=docProps/app.xml><?xml version="1.0" encoding="utf-8"?>
<Properties xmlns="http://schemas.openxmlformats.org/officeDocument/2006/extended-properties" xmlns:vt="http://schemas.openxmlformats.org/officeDocument/2006/docPropsVTypes">
  <Template>Office Theme 2013 - 2022</Template>
  <TotalTime>336</TotalTime>
  <Words>1373</Words>
  <Application>Microsoft Office PowerPoint</Application>
  <PresentationFormat>Widescreen</PresentationFormat>
  <Paragraphs>74</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Calibri Light</vt:lpstr>
      <vt:lpstr>Office Theme</vt:lpstr>
      <vt:lpstr>Primary  Aldosteronism </vt:lpstr>
      <vt:lpstr>Introduction </vt:lpstr>
      <vt:lpstr>Introduction …continued</vt:lpstr>
      <vt:lpstr>PowerPoint Presentation</vt:lpstr>
      <vt:lpstr>Pathological Consequences of Aldosterone Excess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Primary  Aldosteronism</dc:title>
  <dc:creator>DR MEHRAD</dc:creator>
  <cp:lastModifiedBy>DR MEHRAD</cp:lastModifiedBy>
  <cp:revision>35</cp:revision>
  <dcterms:created xsi:type="dcterms:W3CDTF">2023-05-13T08:09:58Z</dcterms:created>
  <dcterms:modified xsi:type="dcterms:W3CDTF">2023-05-16T14:21:09Z</dcterms:modified>
</cp:coreProperties>
</file>